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56" r:id="rId6"/>
    <p:sldId id="257"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9" r:id="rId23"/>
    <p:sldId id="280" r:id="rId24"/>
    <p:sldId id="278" r:id="rId25"/>
    <p:sldId id="277" r:id="rId26"/>
    <p:sldId id="282" r:id="rId27"/>
    <p:sldId id="281" r:id="rId28"/>
    <p:sldId id="283" r:id="rId29"/>
    <p:sldId id="284" r:id="rId30"/>
    <p:sldId id="285" r:id="rId31"/>
    <p:sldId id="286" r:id="rId32"/>
    <p:sldId id="287" r:id="rId33"/>
    <p:sldId id="288" r:id="rId34"/>
    <p:sldId id="289" r:id="rId35"/>
    <p:sldId id="290" r:id="rId36"/>
    <p:sldId id="291" r:id="rId37"/>
    <p:sldId id="310" r:id="rId38"/>
    <p:sldId id="311" r:id="rId39"/>
    <p:sldId id="312" r:id="rId40"/>
    <p:sldId id="313" r:id="rId41"/>
    <p:sldId id="314" r:id="rId42"/>
    <p:sldId id="315" r:id="rId43"/>
    <p:sldId id="316" r:id="rId44"/>
    <p:sldId id="318" r:id="rId45"/>
    <p:sldId id="317"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Sheet1!$A$2:$A$5</c:f>
              <c:numCache>
                <c:formatCode>General</c:formatCode>
                <c:ptCount val="4"/>
                <c:pt idx="0">
                  <c:v>0.03</c:v>
                </c:pt>
                <c:pt idx="1">
                  <c:v>-1.53</c:v>
                </c:pt>
                <c:pt idx="2">
                  <c:v>-2.52</c:v>
                </c:pt>
                <c:pt idx="3">
                  <c:v>2.31</c:v>
                </c:pt>
              </c:numCache>
            </c:numRef>
          </c:xVal>
          <c:yVal>
            <c:numRef>
              <c:f>Sheet1!$B$2:$B$5</c:f>
              <c:numCache>
                <c:formatCode>General</c:formatCode>
                <c:ptCount val="4"/>
                <c:pt idx="0">
                  <c:v>0.79</c:v>
                </c:pt>
                <c:pt idx="1">
                  <c:v>0.41</c:v>
                </c:pt>
                <c:pt idx="2">
                  <c:v>-0.54</c:v>
                </c:pt>
                <c:pt idx="3">
                  <c:v>-0.54</c:v>
                </c:pt>
              </c:numCache>
            </c:numRef>
          </c:yVal>
          <c:smooth val="0"/>
          <c:extLst>
            <c:ext xmlns:c16="http://schemas.microsoft.com/office/drawing/2014/chart" uri="{C3380CC4-5D6E-409C-BE32-E72D297353CC}">
              <c16:uniqueId val="{00000000-6DF8-4353-B649-0C1C623647BE}"/>
            </c:ext>
          </c:extLst>
        </c:ser>
        <c:dLbls>
          <c:showLegendKey val="0"/>
          <c:showVal val="1"/>
          <c:showCatName val="0"/>
          <c:showSerName val="0"/>
          <c:showPercent val="0"/>
          <c:showBubbleSize val="0"/>
        </c:dLbls>
        <c:axId val="1751010463"/>
        <c:axId val="1751008383"/>
      </c:scatterChart>
      <c:valAx>
        <c:axId val="17510104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accent1"/>
                    </a:solidFill>
                    <a:latin typeface="+mn-lt"/>
                    <a:ea typeface="+mn-ea"/>
                    <a:cs typeface="+mn-cs"/>
                  </a:defRPr>
                </a:pPr>
                <a:r>
                  <a:rPr lang="en-US" sz="1800" b="1" baseline="0" dirty="0">
                    <a:solidFill>
                      <a:schemeClr val="accent1"/>
                    </a:solidFill>
                  </a:rPr>
                  <a:t>Positive</a:t>
                </a:r>
              </a:p>
            </c:rich>
          </c:tx>
          <c:layout>
            <c:manualLayout>
              <c:xMode val="edge"/>
              <c:yMode val="edge"/>
              <c:x val="0.46851896230362511"/>
              <c:y val="0.9095949337881817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1008383"/>
        <c:crosses val="autoZero"/>
        <c:crossBetween val="midCat"/>
      </c:valAx>
      <c:valAx>
        <c:axId val="1751008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b="1" baseline="0" dirty="0">
                    <a:solidFill>
                      <a:schemeClr val="accent1"/>
                    </a:solidFill>
                  </a:rPr>
                  <a:t>Concrete</a:t>
                </a:r>
              </a:p>
            </c:rich>
          </c:tx>
          <c:layout>
            <c:manualLayout>
              <c:xMode val="edge"/>
              <c:yMode val="edge"/>
              <c:x val="1.0869565217391304E-2"/>
              <c:y val="0.39499436724979764"/>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10104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drawing1.xml><?xml version="1.0" encoding="utf-8"?>
<c:userShapes xmlns:c="http://schemas.openxmlformats.org/drawingml/2006/chart">
  <cdr:relSizeAnchor xmlns:cdr="http://schemas.openxmlformats.org/drawingml/2006/chartDrawing">
    <cdr:from>
      <cdr:x>0.45652</cdr:x>
      <cdr:y>0.39493</cdr:y>
    </cdr:from>
    <cdr:to>
      <cdr:x>0.54348</cdr:x>
      <cdr:y>0.60507</cdr:y>
    </cdr:to>
    <cdr:sp macro="" textlink="">
      <cdr:nvSpPr>
        <cdr:cNvPr id="2" name="TextBox 1">
          <a:extLst xmlns:a="http://schemas.openxmlformats.org/drawingml/2006/main">
            <a:ext uri="{FF2B5EF4-FFF2-40B4-BE49-F238E27FC236}">
              <a16:creationId xmlns:a16="http://schemas.microsoft.com/office/drawing/2014/main" id="{5EDE8B5B-6476-FB35-7E84-558B5F9D770B}"/>
            </a:ext>
          </a:extLst>
        </cdr:cNvPr>
        <cdr:cNvSpPr txBox="1"/>
      </cdr:nvSpPr>
      <cdr:spPr>
        <a:xfrm xmlns:a="http://schemas.openxmlformats.org/drawingml/2006/main">
          <a:off x="4800600" y="1718469"/>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0.2551</cdr:x>
      <cdr:y>0.21052</cdr:y>
    </cdr:from>
    <cdr:to>
      <cdr:x>0.34206</cdr:x>
      <cdr:y>0.42066</cdr:y>
    </cdr:to>
    <cdr:sp macro="" textlink="">
      <cdr:nvSpPr>
        <cdr:cNvPr id="4" name="TextBox 3">
          <a:extLst xmlns:a="http://schemas.openxmlformats.org/drawingml/2006/main">
            <a:ext uri="{FF2B5EF4-FFF2-40B4-BE49-F238E27FC236}">
              <a16:creationId xmlns:a16="http://schemas.microsoft.com/office/drawing/2014/main" id="{0282DE0D-F440-E09B-6F4A-3678F7D8BD48}"/>
            </a:ext>
          </a:extLst>
        </cdr:cNvPr>
        <cdr:cNvSpPr txBox="1"/>
      </cdr:nvSpPr>
      <cdr:spPr>
        <a:xfrm xmlns:a="http://schemas.openxmlformats.org/drawingml/2006/main">
          <a:off x="2682551" y="916036"/>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800" dirty="0">
              <a:solidFill>
                <a:schemeClr val="tx1"/>
              </a:solidFill>
            </a:rPr>
            <a:t>Spider</a:t>
          </a:r>
          <a:endParaRPr lang="en-US" sz="1100" dirty="0">
            <a:solidFill>
              <a:schemeClr val="tx1"/>
            </a:solidFill>
          </a:endParaRPr>
        </a:p>
      </cdr:txBody>
    </cdr:sp>
  </cdr:relSizeAnchor>
  <cdr:relSizeAnchor xmlns:cdr="http://schemas.openxmlformats.org/drawingml/2006/chartDrawing">
    <cdr:from>
      <cdr:x>0.5</cdr:x>
      <cdr:y>0.03682</cdr:y>
    </cdr:from>
    <cdr:to>
      <cdr:x>0.57827</cdr:x>
      <cdr:y>0.1503</cdr:y>
    </cdr:to>
    <cdr:pic>
      <cdr:nvPicPr>
        <cdr:cNvPr id="7" name="chart">
          <a:extLst xmlns:a="http://schemas.openxmlformats.org/drawingml/2006/main">
            <a:ext uri="{FF2B5EF4-FFF2-40B4-BE49-F238E27FC236}">
              <a16:creationId xmlns:a16="http://schemas.microsoft.com/office/drawing/2014/main" id="{E184F90A-17D2-B96B-D2BB-6CA8220034D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5257800" y="160200"/>
          <a:ext cx="823031" cy="493819"/>
        </a:xfrm>
        <a:prstGeom xmlns:a="http://schemas.openxmlformats.org/drawingml/2006/main" prst="rect">
          <a:avLst/>
        </a:prstGeom>
      </cdr:spPr>
    </cdr:pic>
  </cdr:relSizeAnchor>
  <cdr:relSizeAnchor xmlns:cdr="http://schemas.openxmlformats.org/drawingml/2006/chartDrawing">
    <cdr:from>
      <cdr:x>0.84295</cdr:x>
      <cdr:y>0.65197</cdr:y>
    </cdr:from>
    <cdr:to>
      <cdr:x>0.93397</cdr:x>
      <cdr:y>0.76546</cdr:y>
    </cdr:to>
    <cdr:pic>
      <cdr:nvPicPr>
        <cdr:cNvPr id="8" name="chart">
          <a:extLst xmlns:a="http://schemas.openxmlformats.org/drawingml/2006/main">
            <a:ext uri="{FF2B5EF4-FFF2-40B4-BE49-F238E27FC236}">
              <a16:creationId xmlns:a16="http://schemas.microsoft.com/office/drawing/2014/main" id="{923805FF-9C5A-279B-BF4E-704FD95EB18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8864081" y="2836962"/>
          <a:ext cx="957155" cy="493819"/>
        </a:xfrm>
        <a:prstGeom xmlns:a="http://schemas.openxmlformats.org/drawingml/2006/main" prst="rect">
          <a:avLst/>
        </a:prstGeom>
      </cdr:spPr>
    </cdr:pic>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6T05:09:55.54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64 0,'0'1,"0"0,0 0,0 0,1-1,-1 1,0 0,0 0,1 0,-1 0,0-1,1 1,-1 0,1 0,-1-1,1 1,-1 0,1-1,0 1,-1-1,1 1,0-1,-1 1,1-1,0 1,1 0,27 7,-24-7,67 9,0-3,82-2,-85-3,976 2,-678-5,-486 1,-1005-17,501 6,599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6T05:09:56.184"/>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371 1,'0'11,"-1"0,1 1,-2-1,1 0,-2 0,-4 14,-2 10,-118 418,-49 196,163-590,-12 42,21-93,2-15,1-24,22-647,-1 79,-34 718,5-57,5-30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26T05:09:56.71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51,'33'0,"72"0,79 0,64-10,61-2,63 0,75 2,32 3,34 7,-1 4,-49 1,-89 0,-109-1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6T05:10:31.821"/>
    </inkml:context>
    <inkml:brush xml:id="br0">
      <inkml:brushProperty name="width" value="0.35" units="cm"/>
      <inkml:brushProperty name="height" value="0.35" units="cm"/>
      <inkml:brushProperty name="color" value="#FFFFFF"/>
    </inkml:brush>
  </inkml:definitions>
  <inkml:trace contextRef="#ctx0" brushRef="#br0">890 2296 24575,'-25'1'0,"0"-1"0,0-1 0,0-1 0,0-2 0,0 0 0,-42-14 0,-192-77 0,37 7 0,168 65 0,27 11 0,0-1 0,-47-31 0,74 44 0,-1-1 0,0 1 0,1 0 0,-1-1 0,0 1 0,1-1 0,-1 0 0,1 1 0,-1-1 0,1 1 0,-1-1 0,1 0 0,0 1 0,-1-1 0,1 0 0,0 1 0,-1-1 0,1 0 0,0 0 0,0 1 0,0-1 0,0 0 0,-1 0 0,1 0 0,0 1 0,0-1 0,1 0 0,-1 0 0,0 1 0,0-1 0,0 0 0,1-1 0,0 0 0,1 0 0,-1 0 0,1 0 0,0 0 0,-1 0 0,1 0 0,0 0 0,0 1 0,1-1 0,2-1 0,6-3 0,0 0 0,1 1 0,15-6 0,2 5 0,0 1 0,-1 2 0,2 0 0,-1 2 0,48 4 0,-5 0 0,812-2 0,-672 13 0,10 2 0,-60-4 0,-7 1 0,503-11 0,-374-3 0,85-14 0,-224 8 0,72-5 0,431-11 0,1748 25 0,-1304-3 0,-912 0 0,190-25 0,80-6 0,5 33 0,-185 2 0,762-48 0,-383 32 0,-410 16 0,7507-1 0,-3879-4 0,-3333-11 0,-123 1 0,383 10 0,376-10 0,1310-7 0,-1635 21 0,31-2 0,-821-2 0,57-11 0,-71 7 0,1 2 0,82 1 0,-119 4 0,0 0 0,0 0 0,0 1 0,0 0 0,0-1 0,-1 2 0,1-1 0,-1 0 0,1 1 0,-1 0 0,0 0 0,0 0 0,0 1 0,0-1 0,-1 1 0,1 0 0,-1 0 0,0 0 0,4 9 0,-5-10 0,0 0 0,0 0 0,-1 1 0,1-1 0,-1 1 0,0-1 0,0 1 0,0 0 0,-1-1 0,1 1 0,-1 0 0,0-1 0,0 1 0,0 0 0,0 0 0,-1-1 0,1 1 0,-1 0 0,0-1 0,0 1 0,-1-1 0,1 1 0,-1-1 0,0 0 0,1 1 0,-2-1 0,-2 3 0,-1 1 0,-1-1 0,-1 0 0,1 0 0,-1 0 0,0-1 0,-1-1 0,1 1 0,-1-2 0,-10 5 0,-16 2 0,-40 8 0,2-1 0,-76 35 0,94-31 0,-1-3 0,-77 16 0,-19 4 0,102-23 0,-79 12 0,86-19 0,-55 17 0,6 0 0,-75 6 0,-2-7 0,-171 2 0,-349-23 0,219-6 0,-134 16 0,-275 2 0,-2301-16 0,2663 14 0,62 1 0,-1903-11 21,1206-6-193,-3705 3 323,3645-43-714,561-17 563,15 0 0,-232 19-1381,520 27 1313,197 8 198,-1778-45 1668,656 51-1714,1990-27-84,-546 17 0,1503-38 0,5854 51 0,-4186-4 0,-2732-14 0,9 1 0,1437-6-3061,141 12 5503,-1338 10-1823,39-49-619,161 10 0,-50 37 0,-996 1 0,0-2 0,1 0 0,-1 0 0,-1-1 0,1-1 0,0 0 0,-1-1 0,1 0 0,-1-1 0,0 0 0,14-9 0,5-5 0,0-2 0,-2-1 0,0-1 0,-2-2 0,-1-1 0,25-31 0,233-299 0,-269 340 0,0 1 0,1 1 0,1 0 0,0 2 0,1 0 0,25-14 0,-33 22 0,0 0 0,1 1 0,-1 0 0,1 0 0,-1 1 0,1 0 0,14 0 0,30-5 0,-42 4 0,1 0 0,0 1 0,-1 0 0,21 1 0,-31 1 0,-1 0 0,1 0 0,-1 1 0,1-1 0,-1 0 0,1 1 0,-1 0 0,1-1 0,-1 1 0,0 0 0,1 0 0,-1 0 0,0 1 0,0-1 0,0 0 0,0 1 0,0 0 0,0-1 0,0 1 0,0 0 0,-1 0 0,1 0 0,-1 0 0,1 0 0,-1 0 0,0 1 0,0-1 0,0 0 0,0 1 0,0-1 0,-1 1 0,1 2 0,0-3 0,-1 0 0,0 0 0,0 0 0,0 0 0,-1 0 0,1 0 0,0 0 0,-1 0 0,1 0 0,-1 0 0,0-1 0,1 1 0,-1 0 0,0 0 0,0 0 0,0-1 0,-1 1 0,1-1 0,0 1 0,-1-1 0,1 1 0,-1-1 0,1 0 0,-3 2 0,-3 2 0,-1-1 0,0 0 0,1 0 0,-15 4 0,-77 20 0,-1-4 0,-132 15 0,114-21 0,-676 83 0,700-91 0,-127 6 0,-8252-15 0,3629-3 0,4627-12 0,4 0 0,-2119 13 0,1086 3 0,-9983-2 0,11193-3 0,35 3 0,1 0 0,0-1 0,0 1 0,-1 0 0,1 0 0,0 0 0,-1 0 0,1 0 0,0 0 0,0 0 0,-1 0 0,1-1 0,0 1 0,0 0 0,-1 0 0,1 0 0,0-1 0,0 1 0,0 0 0,-1 0 0,1-1 0,0 1 0,0 0 0,0 0 0,0-1 0,0 1 0,-1 0 0,1 0 0,0-1 0,0 1 0,0-1 0,13-11 0,2 5 0,0 0 0,0 1 0,0 1 0,1 1 0,16-4 0,43-13 0,-57 14 0,5-3 0,2 1 0,-1 1 0,1 0 0,0 2 0,1 1 0,36-2 0,200-13 0,-180 14 0,-57 5 0,1-1 0,-1 0 0,0-2 0,27-8 0,-239 53 0,145-30 0,1-2 0,-1-2 0,0-1 0,-1-3 0,-80-3 0,109-3 0,-1 0 0,2 0 0,-1-1 0,0-1 0,1-1 0,0 0 0,-22-13 0,12 4 0,1 0 0,0-2 0,-23-22 0,36 30 0,0-1 0,1 0 0,0 0 0,1-1 0,0 0 0,1 0 0,0-1 0,0 0 0,1 0 0,1 0 0,0 0 0,1-1 0,0 1 0,1-1 0,0 0 0,1 0 0,1 0 0,0 0 0,1 0 0,0 0 0,1 1 0,0-1 0,1 0 0,0 1 0,1-1 0,1 1 0,0 0 0,0 1 0,1-1 0,1 1 0,0 0 0,9-10 0,4-2 0,1 0 0,0 2 0,39-29 0,81-50 0,-129 92 0,98-62 0,3 4 0,210-87 0,-283 139 0,0 2 0,71-11 0,-17 4 0,-90 18 0,0 0 0,-1 0 0,1 0 0,0 1 0,0 0 0,-1 0 0,1 0 0,0 0 0,0 0 0,0 1 0,-1-1 0,1 1 0,4 1 0,-7 0 0,1-1 0,0 0 0,0 1 0,-1-1 0,1 1 0,-1-1 0,1 1 0,-1 0 0,0 0 0,0-1 0,0 1 0,0 0 0,0 0 0,0 0 0,0 0 0,0 0 0,-1 0 0,1 1 0,-1-1 0,0 0 0,0 0 0,0 0 0,0 0 0,0 3 0,0 9 0,-1-1 0,-1 1 0,0-1 0,-1 0 0,0 0 0,-1 0 0,-1 0 0,0-1 0,0 1 0,-14 21 0,9-18 0,-1 0 0,-1-1 0,0-1 0,-1 0 0,0 0 0,-1-1 0,-19 13 0,29-23 0,1-1 0,-1 1 0,0-1 0,0 0 0,0 0 0,0 0 0,0-1 0,0 0 0,0 1 0,-1-1 0,1-1 0,-1 1 0,1-1 0,0 1 0,-1-1 0,1 0 0,-1-1 0,-5-1 0,4 0 0,0 0 0,0 0 0,0-1 0,1 0 0,-1-1 0,1 1 0,0-1 0,0 0 0,0 0 0,0-1 0,1 1 0,-5-7 0,-17-24 0,2 0 0,1-2 0,2 0 0,1-2 0,3 0 0,1-1 0,1-1 0,3 0 0,-9-48 0,16 60-682,-2-59-1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BBF1-9FC8-4972-B9BB-844AB83C2C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96C70B-D74C-E431-6BC7-A34127901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362F40-0DBD-417D-2610-778B9FC1DC85}"/>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2719242A-148A-F0C9-1B89-8ECA756F7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C492F-6D9A-B9CE-BC63-5DA2D4A6DDC4}"/>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71972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36EC-754D-C579-2E01-B747844F49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7CD219-9032-2002-75C7-E2721D142E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8113F-F2AF-46D5-119C-E777DAB01C82}"/>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B0229CAF-BCEE-EB43-0E87-8CD7E8154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FE4866-9F75-0BDF-F863-97D7D71E526A}"/>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598603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7106E8-CB43-D960-D307-C35F7A4137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61BFDD-42D4-BC4B-DE1F-CFCBEA52E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33610-DC02-666B-4D01-FF46CB9E3BC1}"/>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BF736D13-7BA1-C7A3-4700-9316EEDF6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78660-0016-D068-1BF8-943AE832342F}"/>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219409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9CB4-A817-625D-612D-A442688035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86518-386B-8F4A-4509-B580754D23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BA944F-4150-53DF-1579-002345EDE551}"/>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263E5AC3-2A34-0FD5-AA5C-CE372EB70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B10D5-F976-2D2C-D6C1-F7295D821F21}"/>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47834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948F5-CD1B-021A-D0E5-86AFC39A8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6BE653-81D6-CEC4-3E8F-E4AA7A8CD7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67BA2-F1D1-1F40-8547-181BC02D8770}"/>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9A46A7E3-2D36-E396-3C3D-70698446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54F2C-B8B4-BF6C-CADF-9215DD852F41}"/>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251798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813D-6744-1E14-5DD1-A53A17D03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A7334A-FF81-376E-4A08-1AD5F35AF3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F3941F-B40C-5E0F-8750-CB2C7DD7F3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74C643-1092-3B2C-C50C-A4B55936CF70}"/>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6" name="Footer Placeholder 5">
            <a:extLst>
              <a:ext uri="{FF2B5EF4-FFF2-40B4-BE49-F238E27FC236}">
                <a16:creationId xmlns:a16="http://schemas.microsoft.com/office/drawing/2014/main" id="{4ABF029A-B5F2-135F-4A8F-9F49F99E1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0445E-ABF9-8216-9B17-D7EAF420290F}"/>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06979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F702-8009-5CAD-3EAB-5E663EFCD9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485F15-2017-048E-EDC7-0AC228FDD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72ECC7-660E-37CB-784C-C6DA5B94FB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BCF6BC-2C11-C410-1261-A09838E9FE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C32703-D325-F8FE-BBB7-386197E83F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FADFCA-144D-EB2B-3401-8A1BE5093631}"/>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8" name="Footer Placeholder 7">
            <a:extLst>
              <a:ext uri="{FF2B5EF4-FFF2-40B4-BE49-F238E27FC236}">
                <a16:creationId xmlns:a16="http://schemas.microsoft.com/office/drawing/2014/main" id="{0B31552B-A339-3C8E-020B-D5F6AE4EFB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ABB03B-BF2D-732F-EA32-874BC13713C4}"/>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84955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6D1A-9D0A-620B-F738-F2FC6232D5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FD2604-8238-74E8-1C39-EB98B978E279}"/>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4" name="Footer Placeholder 3">
            <a:extLst>
              <a:ext uri="{FF2B5EF4-FFF2-40B4-BE49-F238E27FC236}">
                <a16:creationId xmlns:a16="http://schemas.microsoft.com/office/drawing/2014/main" id="{4FB2B683-A43D-6E8E-D02E-281CFAD8A8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C5BACF-D5DC-1F6B-BB99-94131DC0685E}"/>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4094052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F6EBDF-BCF7-A7B2-327E-BF24272DE04C}"/>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3" name="Footer Placeholder 2">
            <a:extLst>
              <a:ext uri="{FF2B5EF4-FFF2-40B4-BE49-F238E27FC236}">
                <a16:creationId xmlns:a16="http://schemas.microsoft.com/office/drawing/2014/main" id="{3EEDFA0B-60C2-8D49-31DE-527694EB47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9F9DB1-4158-3C12-F0F8-B557A23B075A}"/>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177437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9F3A8-9FC2-4FDC-A1DB-F6EF1771B6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5B869F-4C22-95D6-0C09-66C08F6E21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2038BF-38FD-0240-9997-B6D58D63B4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57414-D1A8-A1C1-F530-672082DADEE5}"/>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6" name="Footer Placeholder 5">
            <a:extLst>
              <a:ext uri="{FF2B5EF4-FFF2-40B4-BE49-F238E27FC236}">
                <a16:creationId xmlns:a16="http://schemas.microsoft.com/office/drawing/2014/main" id="{34C9DAB6-E649-C681-04D8-2040454DB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E5D2D-E660-3FF2-76E1-5BC6BF4810D8}"/>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146775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FCCF-8D08-9008-911E-DCE0B43AF5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BB9FA-F3E6-9297-6E2E-D75DCE8DCC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772E10-7C28-FAB5-68F6-6A525E40C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94B8FC-D709-B204-4D00-8551C159ABFA}"/>
              </a:ext>
            </a:extLst>
          </p:cNvPr>
          <p:cNvSpPr>
            <a:spLocks noGrp="1"/>
          </p:cNvSpPr>
          <p:nvPr>
            <p:ph type="dt" sz="half" idx="10"/>
          </p:nvPr>
        </p:nvSpPr>
        <p:spPr/>
        <p:txBody>
          <a:bodyPr/>
          <a:lstStyle/>
          <a:p>
            <a:fld id="{E1C9D088-EE14-4553-B5FC-00E95C15D94F}" type="datetimeFigureOut">
              <a:rPr lang="en-US" smtClean="0"/>
              <a:t>1/26/2023</a:t>
            </a:fld>
            <a:endParaRPr lang="en-US"/>
          </a:p>
        </p:txBody>
      </p:sp>
      <p:sp>
        <p:nvSpPr>
          <p:cNvPr id="6" name="Footer Placeholder 5">
            <a:extLst>
              <a:ext uri="{FF2B5EF4-FFF2-40B4-BE49-F238E27FC236}">
                <a16:creationId xmlns:a16="http://schemas.microsoft.com/office/drawing/2014/main" id="{76FF8264-96AD-FD63-2329-28631F60B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C11D5-2332-1395-0862-EE8EBF7F7ABA}"/>
              </a:ext>
            </a:extLst>
          </p:cNvPr>
          <p:cNvSpPr>
            <a:spLocks noGrp="1"/>
          </p:cNvSpPr>
          <p:nvPr>
            <p:ph type="sldNum" sz="quarter" idx="12"/>
          </p:nvPr>
        </p:nvSpPr>
        <p:spPr/>
        <p:txBody>
          <a:bodyPr/>
          <a:lstStyle/>
          <a:p>
            <a:fld id="{179874AF-780B-4C5B-B763-682AA697D724}" type="slidenum">
              <a:rPr lang="en-US" smtClean="0"/>
              <a:t>‹#›</a:t>
            </a:fld>
            <a:endParaRPr lang="en-US"/>
          </a:p>
        </p:txBody>
      </p:sp>
    </p:spTree>
    <p:extLst>
      <p:ext uri="{BB962C8B-B14F-4D97-AF65-F5344CB8AC3E}">
        <p14:creationId xmlns:p14="http://schemas.microsoft.com/office/powerpoint/2010/main" val="260036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06053C-669F-8F4C-A4CD-B6560C46A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3DF12-53DD-FFAA-C45E-728A2BC88C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42E9F-7D21-30CB-2AA6-45F2266EB2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D088-EE14-4553-B5FC-00E95C15D94F}" type="datetimeFigureOut">
              <a:rPr lang="en-US" smtClean="0"/>
              <a:t>1/26/2023</a:t>
            </a:fld>
            <a:endParaRPr lang="en-US"/>
          </a:p>
        </p:txBody>
      </p:sp>
      <p:sp>
        <p:nvSpPr>
          <p:cNvPr id="5" name="Footer Placeholder 4">
            <a:extLst>
              <a:ext uri="{FF2B5EF4-FFF2-40B4-BE49-F238E27FC236}">
                <a16:creationId xmlns:a16="http://schemas.microsoft.com/office/drawing/2014/main" id="{17B1FC51-5BA9-E876-CEA0-D3A5FF9C73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637FF5-B999-015E-46FB-F6D106C2B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874AF-780B-4C5B-B763-682AA697D724}" type="slidenum">
              <a:rPr lang="en-US" smtClean="0"/>
              <a:t>‹#›</a:t>
            </a:fld>
            <a:endParaRPr lang="en-US"/>
          </a:p>
        </p:txBody>
      </p:sp>
    </p:spTree>
    <p:extLst>
      <p:ext uri="{BB962C8B-B14F-4D97-AF65-F5344CB8AC3E}">
        <p14:creationId xmlns:p14="http://schemas.microsoft.com/office/powerpoint/2010/main" val="2261031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customXml" Target="../ink/ink2.xml"/><Relationship Id="rId10" Type="http://schemas.openxmlformats.org/officeDocument/2006/relationships/image" Target="../media/image33.png"/><Relationship Id="rId4" Type="http://schemas.openxmlformats.org/officeDocument/2006/relationships/image" Target="../media/image300.png"/><Relationship Id="rId9" Type="http://schemas.openxmlformats.org/officeDocument/2006/relationships/customXml" Target="../ink/ink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35D51-117D-4861-ABB8-5D2B4B1290CC}"/>
              </a:ext>
            </a:extLst>
          </p:cNvPr>
          <p:cNvSpPr>
            <a:spLocks noGrp="1"/>
          </p:cNvSpPr>
          <p:nvPr>
            <p:ph type="ctrTitle"/>
          </p:nvPr>
        </p:nvSpPr>
        <p:spPr/>
        <p:txBody>
          <a:bodyPr/>
          <a:lstStyle/>
          <a:p>
            <a:r>
              <a:rPr lang="en-US" dirty="0"/>
              <a:t>Bag of Words</a:t>
            </a:r>
          </a:p>
        </p:txBody>
      </p:sp>
      <p:sp>
        <p:nvSpPr>
          <p:cNvPr id="3" name="Subtitle 2">
            <a:extLst>
              <a:ext uri="{FF2B5EF4-FFF2-40B4-BE49-F238E27FC236}">
                <a16:creationId xmlns:a16="http://schemas.microsoft.com/office/drawing/2014/main" id="{8E92588A-FE26-3800-3ABD-D1A0F72392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06890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925A-E323-CE9E-D7BA-05FCC0FA9A51}"/>
              </a:ext>
            </a:extLst>
          </p:cNvPr>
          <p:cNvSpPr>
            <a:spLocks noGrp="1"/>
          </p:cNvSpPr>
          <p:nvPr>
            <p:ph type="title"/>
          </p:nvPr>
        </p:nvSpPr>
        <p:spPr/>
        <p:txBody>
          <a:bodyPr>
            <a:normAutofit fontScale="90000"/>
          </a:bodyPr>
          <a:lstStyle/>
          <a:p>
            <a:br>
              <a:rPr lang="en-US" dirty="0"/>
            </a:br>
            <a:r>
              <a:rPr lang="en-US" b="1" dirty="0"/>
              <a:t>Word</a:t>
            </a:r>
            <a:r>
              <a:rPr lang="en-US" dirty="0"/>
              <a:t> </a:t>
            </a:r>
            <a:r>
              <a:rPr lang="en-US" b="1" dirty="0"/>
              <a:t>Vector</a:t>
            </a:r>
            <a:br>
              <a:rPr lang="en-US" dirty="0"/>
            </a:br>
            <a:endParaRPr lang="en-US" dirty="0"/>
          </a:p>
        </p:txBody>
      </p:sp>
      <p:graphicFrame>
        <p:nvGraphicFramePr>
          <p:cNvPr id="9" name="Content Placeholder 8">
            <a:extLst>
              <a:ext uri="{FF2B5EF4-FFF2-40B4-BE49-F238E27FC236}">
                <a16:creationId xmlns:a16="http://schemas.microsoft.com/office/drawing/2014/main" id="{5551AE15-A09E-FA4A-E354-2DE18B55A453}"/>
              </a:ext>
            </a:extLst>
          </p:cNvPr>
          <p:cNvGraphicFramePr>
            <a:graphicFrameLocks noGrp="1"/>
          </p:cNvGraphicFramePr>
          <p:nvPr>
            <p:ph idx="1"/>
            <p:extLst>
              <p:ext uri="{D42A27DB-BD31-4B8C-83A1-F6EECF244321}">
                <p14:modId xmlns:p14="http://schemas.microsoft.com/office/powerpoint/2010/main" val="611239510"/>
              </p:ext>
            </p:extLst>
          </p:nvPr>
        </p:nvGraphicFramePr>
        <p:xfrm>
          <a:off x="838200" y="1806964"/>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a:extLst>
              <a:ext uri="{FF2B5EF4-FFF2-40B4-BE49-F238E27FC236}">
                <a16:creationId xmlns:a16="http://schemas.microsoft.com/office/drawing/2014/main" id="{C31BFF2E-4B32-285E-2DE0-55A227186E6E}"/>
              </a:ext>
            </a:extLst>
          </p:cNvPr>
          <p:cNvSpPr txBox="1"/>
          <p:nvPr/>
        </p:nvSpPr>
        <p:spPr>
          <a:xfrm>
            <a:off x="1873121" y="4643926"/>
            <a:ext cx="6097554" cy="369332"/>
          </a:xfrm>
          <a:prstGeom prst="rect">
            <a:avLst/>
          </a:prstGeom>
          <a:noFill/>
        </p:spPr>
        <p:txBody>
          <a:bodyPr wrap="square">
            <a:spAutoFit/>
          </a:bodyPr>
          <a:lstStyle/>
          <a:p>
            <a:r>
              <a:rPr lang="en-US" dirty="0"/>
              <a:t>Rage</a:t>
            </a:r>
          </a:p>
        </p:txBody>
      </p:sp>
    </p:spTree>
    <p:extLst>
      <p:ext uri="{BB962C8B-B14F-4D97-AF65-F5344CB8AC3E}">
        <p14:creationId xmlns:p14="http://schemas.microsoft.com/office/powerpoint/2010/main" val="5545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A6EA1-C479-E38B-9D80-A1B4D29657CF}"/>
              </a:ext>
            </a:extLst>
          </p:cNvPr>
          <p:cNvSpPr>
            <a:spLocks noGrp="1"/>
          </p:cNvSpPr>
          <p:nvPr>
            <p:ph type="title"/>
          </p:nvPr>
        </p:nvSpPr>
        <p:spPr/>
        <p:txBody>
          <a:bodyPr/>
          <a:lstStyle/>
          <a:p>
            <a:r>
              <a:rPr lang="en-US" b="1" dirty="0"/>
              <a:t>Process of word embedding</a:t>
            </a:r>
          </a:p>
        </p:txBody>
      </p:sp>
      <p:sp>
        <p:nvSpPr>
          <p:cNvPr id="3" name="Content Placeholder 2">
            <a:extLst>
              <a:ext uri="{FF2B5EF4-FFF2-40B4-BE49-F238E27FC236}">
                <a16:creationId xmlns:a16="http://schemas.microsoft.com/office/drawing/2014/main" id="{6E8F94E2-4432-BCF1-187E-C7CD12646582}"/>
              </a:ext>
            </a:extLst>
          </p:cNvPr>
          <p:cNvSpPr>
            <a:spLocks noGrp="1"/>
          </p:cNvSpPr>
          <p:nvPr>
            <p:ph idx="1"/>
          </p:nvPr>
        </p:nvSpPr>
        <p:spPr/>
        <p:txBody>
          <a:bodyPr/>
          <a:lstStyle/>
          <a:p>
            <a:pPr marL="0" indent="0">
              <a:buNone/>
            </a:pPr>
            <a:r>
              <a:rPr lang="en-US" dirty="0"/>
              <a:t>We need : </a:t>
            </a:r>
          </a:p>
          <a:p>
            <a:r>
              <a:rPr lang="en-US" dirty="0"/>
              <a:t>Corpus (words in context)</a:t>
            </a:r>
          </a:p>
          <a:p>
            <a:r>
              <a:rPr lang="en-US" dirty="0"/>
              <a:t>Embedding method (Machine Learning Model)</a:t>
            </a:r>
          </a:p>
          <a:p>
            <a:endParaRPr lang="en-US" dirty="0"/>
          </a:p>
          <a:p>
            <a:pPr marL="0" indent="0">
              <a:buNone/>
            </a:pPr>
            <a:endParaRPr lang="en-US" dirty="0"/>
          </a:p>
          <a:p>
            <a:pPr marL="0" indent="0">
              <a:buNone/>
            </a:pPr>
            <a:r>
              <a:rPr lang="en-US" dirty="0"/>
              <a:t>				     Self-Supervised </a:t>
            </a:r>
          </a:p>
          <a:p>
            <a:pPr marL="0" indent="0">
              <a:buNone/>
            </a:pPr>
            <a:endParaRPr lang="en-US" dirty="0"/>
          </a:p>
        </p:txBody>
      </p:sp>
      <p:cxnSp>
        <p:nvCxnSpPr>
          <p:cNvPr id="5" name="Straight Arrow Connector 4">
            <a:extLst>
              <a:ext uri="{FF2B5EF4-FFF2-40B4-BE49-F238E27FC236}">
                <a16:creationId xmlns:a16="http://schemas.microsoft.com/office/drawing/2014/main" id="{140E9E8C-A055-90E1-0007-F1F3EDC86610}"/>
              </a:ext>
            </a:extLst>
          </p:cNvPr>
          <p:cNvCxnSpPr/>
          <p:nvPr/>
        </p:nvCxnSpPr>
        <p:spPr>
          <a:xfrm>
            <a:off x="6204857" y="3429000"/>
            <a:ext cx="0" cy="89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2076B11-AA90-89C3-6588-670465FC9E6A}"/>
              </a:ext>
            </a:extLst>
          </p:cNvPr>
          <p:cNvSpPr txBox="1"/>
          <p:nvPr/>
        </p:nvSpPr>
        <p:spPr>
          <a:xfrm>
            <a:off x="4771052" y="4879186"/>
            <a:ext cx="3299927" cy="369332"/>
          </a:xfrm>
          <a:prstGeom prst="rect">
            <a:avLst/>
          </a:prstGeom>
          <a:noFill/>
        </p:spPr>
        <p:txBody>
          <a:bodyPr wrap="square" rtlCol="0">
            <a:spAutoFit/>
          </a:bodyPr>
          <a:lstStyle/>
          <a:p>
            <a:r>
              <a:rPr lang="en-US" dirty="0"/>
              <a:t>Unsupervised + Supervised</a:t>
            </a:r>
          </a:p>
        </p:txBody>
      </p:sp>
      <p:cxnSp>
        <p:nvCxnSpPr>
          <p:cNvPr id="7" name="Straight Arrow Connector 6">
            <a:extLst>
              <a:ext uri="{FF2B5EF4-FFF2-40B4-BE49-F238E27FC236}">
                <a16:creationId xmlns:a16="http://schemas.microsoft.com/office/drawing/2014/main" id="{2D6CFEA9-3863-918C-9B8D-0CAFF8F1782F}"/>
              </a:ext>
            </a:extLst>
          </p:cNvPr>
          <p:cNvCxnSpPr>
            <a:cxnSpLocks/>
          </p:cNvCxnSpPr>
          <p:nvPr/>
        </p:nvCxnSpPr>
        <p:spPr>
          <a:xfrm flipH="1">
            <a:off x="5038531" y="5248518"/>
            <a:ext cx="394995" cy="359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A1185D7-090E-2915-739E-21E63863DE6E}"/>
              </a:ext>
            </a:extLst>
          </p:cNvPr>
          <p:cNvCxnSpPr>
            <a:cxnSpLocks/>
          </p:cNvCxnSpPr>
          <p:nvPr/>
        </p:nvCxnSpPr>
        <p:spPr>
          <a:xfrm>
            <a:off x="6901543" y="5185228"/>
            <a:ext cx="628261" cy="39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1D42E1-16B3-E31A-D95B-7DDE1735B741}"/>
              </a:ext>
            </a:extLst>
          </p:cNvPr>
          <p:cNvSpPr txBox="1"/>
          <p:nvPr/>
        </p:nvSpPr>
        <p:spPr>
          <a:xfrm>
            <a:off x="3331029" y="5807631"/>
            <a:ext cx="2262674" cy="369332"/>
          </a:xfrm>
          <a:prstGeom prst="rect">
            <a:avLst/>
          </a:prstGeom>
          <a:noFill/>
        </p:spPr>
        <p:txBody>
          <a:bodyPr wrap="square" rtlCol="0">
            <a:spAutoFit/>
          </a:bodyPr>
          <a:lstStyle/>
          <a:p>
            <a:pPr algn="ctr"/>
            <a:r>
              <a:rPr lang="en-US" dirty="0"/>
              <a:t>Corpus is </a:t>
            </a:r>
            <a:r>
              <a:rPr lang="en-US" dirty="0" err="1"/>
              <a:t>unlabelled</a:t>
            </a:r>
            <a:endParaRPr lang="en-US" dirty="0"/>
          </a:p>
        </p:txBody>
      </p:sp>
      <p:sp>
        <p:nvSpPr>
          <p:cNvPr id="12" name="TextBox 11">
            <a:extLst>
              <a:ext uri="{FF2B5EF4-FFF2-40B4-BE49-F238E27FC236}">
                <a16:creationId xmlns:a16="http://schemas.microsoft.com/office/drawing/2014/main" id="{44D7922B-4AC8-6707-9FB8-420D3FCE5418}"/>
              </a:ext>
            </a:extLst>
          </p:cNvPr>
          <p:cNvSpPr txBox="1"/>
          <p:nvPr/>
        </p:nvSpPr>
        <p:spPr>
          <a:xfrm>
            <a:off x="6702489" y="5697213"/>
            <a:ext cx="4767943" cy="646331"/>
          </a:xfrm>
          <a:prstGeom prst="rect">
            <a:avLst/>
          </a:prstGeom>
          <a:noFill/>
        </p:spPr>
        <p:txBody>
          <a:bodyPr wrap="square" rtlCol="0">
            <a:spAutoFit/>
          </a:bodyPr>
          <a:lstStyle/>
          <a:p>
            <a:pPr algn="ctr"/>
            <a:r>
              <a:rPr lang="en-US" dirty="0"/>
              <a:t>Data itself is necessary to provide context which would ordinarily make up the labels,</a:t>
            </a:r>
          </a:p>
        </p:txBody>
      </p:sp>
    </p:spTree>
    <p:extLst>
      <p:ext uri="{BB962C8B-B14F-4D97-AF65-F5344CB8AC3E}">
        <p14:creationId xmlns:p14="http://schemas.microsoft.com/office/powerpoint/2010/main" val="329148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1EAB-CAC8-88A6-B0F1-5C09137C411A}"/>
              </a:ext>
            </a:extLst>
          </p:cNvPr>
          <p:cNvSpPr>
            <a:spLocks noGrp="1"/>
          </p:cNvSpPr>
          <p:nvPr>
            <p:ph type="title"/>
          </p:nvPr>
        </p:nvSpPr>
        <p:spPr/>
        <p:txBody>
          <a:bodyPr/>
          <a:lstStyle/>
          <a:p>
            <a:r>
              <a:rPr lang="en-US" b="1" dirty="0"/>
              <a:t>Word2Vec</a:t>
            </a:r>
          </a:p>
        </p:txBody>
      </p:sp>
      <p:sp>
        <p:nvSpPr>
          <p:cNvPr id="3" name="Content Placeholder 2">
            <a:extLst>
              <a:ext uri="{FF2B5EF4-FFF2-40B4-BE49-F238E27FC236}">
                <a16:creationId xmlns:a16="http://schemas.microsoft.com/office/drawing/2014/main" id="{E40CA147-D091-6758-4891-336B54FA75A6}"/>
              </a:ext>
            </a:extLst>
          </p:cNvPr>
          <p:cNvSpPr>
            <a:spLocks noGrp="1"/>
          </p:cNvSpPr>
          <p:nvPr>
            <p:ph idx="1"/>
          </p:nvPr>
        </p:nvSpPr>
        <p:spPr/>
        <p:txBody>
          <a:bodyPr/>
          <a:lstStyle/>
          <a:p>
            <a:r>
              <a:rPr lang="en-US" dirty="0"/>
              <a:t>Objective is to have words with similar context occupy close spatial positions.</a:t>
            </a:r>
          </a:p>
          <a:p>
            <a:r>
              <a:rPr lang="en-US" dirty="0" err="1"/>
              <a:t>Eg</a:t>
            </a:r>
            <a:r>
              <a:rPr lang="en-US" dirty="0"/>
              <a:t>: S1 = Have a good day. 		S2- Have a great day.</a:t>
            </a:r>
          </a:p>
          <a:p>
            <a:r>
              <a:rPr lang="en-US" dirty="0"/>
              <a:t>Have = [1,0,0,0,0]`; a=[0,1,0,0,0]` ; good=[0,0,1,0,0]` ; great=[0,0,0,1,0]` ; day=[0,0,0,0,1]` (` represents transpose)</a:t>
            </a:r>
          </a:p>
          <a:p>
            <a:r>
              <a:rPr lang="en-US" dirty="0"/>
              <a:t>If we try to visualize these encodings, we can think of a 5-dimensional space, where each word occupies one of the dimensions and has nothing to do with the rest (no projection along the other dimensions). This means ‘good’ and ‘great’ are as different as ‘day’ and ‘have’, which is not true.</a:t>
            </a:r>
          </a:p>
          <a:p>
            <a:pPr marL="0" indent="0">
              <a:buNone/>
            </a:pPr>
            <a:endParaRPr lang="en-US" dirty="0"/>
          </a:p>
        </p:txBody>
      </p:sp>
    </p:spTree>
    <p:extLst>
      <p:ext uri="{BB962C8B-B14F-4D97-AF65-F5344CB8AC3E}">
        <p14:creationId xmlns:p14="http://schemas.microsoft.com/office/powerpoint/2010/main" val="97544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A29C-4A6B-C40E-BD53-A305974B1AE7}"/>
              </a:ext>
            </a:extLst>
          </p:cNvPr>
          <p:cNvSpPr>
            <a:spLocks noGrp="1"/>
          </p:cNvSpPr>
          <p:nvPr>
            <p:ph type="title"/>
          </p:nvPr>
        </p:nvSpPr>
        <p:spPr/>
        <p:txBody>
          <a:bodyPr/>
          <a:lstStyle/>
          <a:p>
            <a:r>
              <a:rPr lang="en-US" b="1" dirty="0"/>
              <a:t>Word2Vec</a:t>
            </a:r>
          </a:p>
        </p:txBody>
      </p:sp>
      <p:sp>
        <p:nvSpPr>
          <p:cNvPr id="3" name="Content Placeholder 2">
            <a:extLst>
              <a:ext uri="{FF2B5EF4-FFF2-40B4-BE49-F238E27FC236}">
                <a16:creationId xmlns:a16="http://schemas.microsoft.com/office/drawing/2014/main" id="{B73E4A7D-8A40-7DC0-F814-B410438CF7AF}"/>
              </a:ext>
            </a:extLst>
          </p:cNvPr>
          <p:cNvSpPr>
            <a:spLocks noGrp="1"/>
          </p:cNvSpPr>
          <p:nvPr>
            <p:ph idx="1"/>
          </p:nvPr>
        </p:nvSpPr>
        <p:spPr/>
        <p:txBody>
          <a:bodyPr/>
          <a:lstStyle/>
          <a:p>
            <a:pPr marL="0" indent="0">
              <a:buNone/>
            </a:pPr>
            <a:r>
              <a:rPr lang="en-US" dirty="0"/>
              <a:t>Two methods:</a:t>
            </a:r>
          </a:p>
          <a:p>
            <a:pPr marL="0" indent="0">
              <a:buNone/>
            </a:pPr>
            <a:endParaRPr lang="en-US" dirty="0"/>
          </a:p>
          <a:p>
            <a:r>
              <a:rPr lang="en-US" dirty="0"/>
              <a:t>CBOW (Continuous Bag of Words.</a:t>
            </a:r>
          </a:p>
          <a:p>
            <a:r>
              <a:rPr lang="en-US" dirty="0"/>
              <a:t>Skip Gram.</a:t>
            </a:r>
          </a:p>
          <a:p>
            <a:endParaRPr lang="en-US" dirty="0"/>
          </a:p>
        </p:txBody>
      </p:sp>
    </p:spTree>
    <p:extLst>
      <p:ext uri="{BB962C8B-B14F-4D97-AF65-F5344CB8AC3E}">
        <p14:creationId xmlns:p14="http://schemas.microsoft.com/office/powerpoint/2010/main" val="375720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4433-F2C5-8CF7-511A-E02D9CB3221B}"/>
              </a:ext>
            </a:extLst>
          </p:cNvPr>
          <p:cNvSpPr>
            <a:spLocks noGrp="1"/>
          </p:cNvSpPr>
          <p:nvPr>
            <p:ph type="title"/>
          </p:nvPr>
        </p:nvSpPr>
        <p:spPr/>
        <p:txBody>
          <a:bodyPr/>
          <a:lstStyle/>
          <a:p>
            <a:r>
              <a:rPr lang="en-US" b="1" dirty="0"/>
              <a:t>CBOW</a:t>
            </a:r>
          </a:p>
        </p:txBody>
      </p:sp>
      <p:sp>
        <p:nvSpPr>
          <p:cNvPr id="3" name="Content Placeholder 2">
            <a:extLst>
              <a:ext uri="{FF2B5EF4-FFF2-40B4-BE49-F238E27FC236}">
                <a16:creationId xmlns:a16="http://schemas.microsoft.com/office/drawing/2014/main" id="{BA9511B4-AB78-A3EB-4BD7-9A302B872E98}"/>
              </a:ext>
            </a:extLst>
          </p:cNvPr>
          <p:cNvSpPr>
            <a:spLocks noGrp="1"/>
          </p:cNvSpPr>
          <p:nvPr>
            <p:ph idx="1"/>
          </p:nvPr>
        </p:nvSpPr>
        <p:spPr>
          <a:xfrm>
            <a:off x="838200" y="1760311"/>
            <a:ext cx="10515600" cy="4351338"/>
          </a:xfrm>
        </p:spPr>
        <p:txBody>
          <a:bodyPr/>
          <a:lstStyle/>
          <a:p>
            <a:r>
              <a:rPr lang="en-US" b="0" i="0" dirty="0">
                <a:solidFill>
                  <a:srgbClr val="292929"/>
                </a:solidFill>
                <a:effectLst/>
                <a:latin typeface="source-serif-pro"/>
              </a:rPr>
              <a:t>This method takes the context of each word as the input and tries to predict the word corresponding to the context. </a:t>
            </a:r>
          </a:p>
          <a:p>
            <a:r>
              <a:rPr lang="en-US" dirty="0" err="1">
                <a:solidFill>
                  <a:srgbClr val="292929"/>
                </a:solidFill>
                <a:latin typeface="source-serif-pro"/>
              </a:rPr>
              <a:t>Eg</a:t>
            </a:r>
            <a:r>
              <a:rPr lang="en-US" dirty="0">
                <a:solidFill>
                  <a:srgbClr val="292929"/>
                </a:solidFill>
                <a:latin typeface="source-serif-pro"/>
              </a:rPr>
              <a:t>: Hope </a:t>
            </a:r>
            <a:r>
              <a:rPr lang="en-US" dirty="0">
                <a:solidFill>
                  <a:srgbClr val="292929"/>
                </a:solidFill>
                <a:highlight>
                  <a:srgbClr val="FFFF00"/>
                </a:highlight>
                <a:latin typeface="source-serif-pro"/>
              </a:rPr>
              <a:t>can</a:t>
            </a:r>
            <a:r>
              <a:rPr lang="en-US" dirty="0">
                <a:solidFill>
                  <a:srgbClr val="292929"/>
                </a:solidFill>
                <a:latin typeface="source-serif-pro"/>
              </a:rPr>
              <a:t> set you free</a:t>
            </a:r>
          </a:p>
          <a:p>
            <a:r>
              <a:rPr lang="en-US" dirty="0">
                <a:solidFill>
                  <a:srgbClr val="292929"/>
                </a:solidFill>
                <a:latin typeface="source-serif-pro"/>
              </a:rPr>
              <a:t>Here, ‘hope’ and ‘set’ are the inputs and can is predicted, considering the window size as 3.</a:t>
            </a:r>
          </a:p>
          <a:p>
            <a:r>
              <a:rPr lang="en-US" dirty="0">
                <a:solidFill>
                  <a:srgbClr val="292929"/>
                </a:solidFill>
                <a:latin typeface="source-serif-pro"/>
              </a:rPr>
              <a:t>In other words, this method is used to predict the middle word considering the surrounding context words.</a:t>
            </a:r>
          </a:p>
        </p:txBody>
      </p:sp>
    </p:spTree>
    <p:extLst>
      <p:ext uri="{BB962C8B-B14F-4D97-AF65-F5344CB8AC3E}">
        <p14:creationId xmlns:p14="http://schemas.microsoft.com/office/powerpoint/2010/main" val="292290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8D3398F-0311-C7D9-0A6C-49FB96DA0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69" y="401216"/>
            <a:ext cx="8985379" cy="6232849"/>
          </a:xfrm>
          <a:prstGeom prst="rect">
            <a:avLst/>
          </a:prstGeom>
        </p:spPr>
      </p:pic>
    </p:spTree>
    <p:extLst>
      <p:ext uri="{BB962C8B-B14F-4D97-AF65-F5344CB8AC3E}">
        <p14:creationId xmlns:p14="http://schemas.microsoft.com/office/powerpoint/2010/main" val="1645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E9F86-C86E-7EB5-7A80-8293E2FA6014}"/>
              </a:ext>
            </a:extLst>
          </p:cNvPr>
          <p:cNvSpPr>
            <a:spLocks noGrp="1"/>
          </p:cNvSpPr>
          <p:nvPr>
            <p:ph type="title"/>
          </p:nvPr>
        </p:nvSpPr>
        <p:spPr/>
        <p:txBody>
          <a:bodyPr/>
          <a:lstStyle/>
          <a:p>
            <a:r>
              <a:rPr lang="en-US" b="1" dirty="0"/>
              <a:t>Skip Gram</a:t>
            </a:r>
          </a:p>
        </p:txBody>
      </p:sp>
      <p:sp>
        <p:nvSpPr>
          <p:cNvPr id="3" name="Content Placeholder 2">
            <a:extLst>
              <a:ext uri="{FF2B5EF4-FFF2-40B4-BE49-F238E27FC236}">
                <a16:creationId xmlns:a16="http://schemas.microsoft.com/office/drawing/2014/main" id="{2870C092-A8FB-DB49-FC14-9FDE7C76B13B}"/>
              </a:ext>
            </a:extLst>
          </p:cNvPr>
          <p:cNvSpPr>
            <a:spLocks noGrp="1"/>
          </p:cNvSpPr>
          <p:nvPr>
            <p:ph idx="1"/>
          </p:nvPr>
        </p:nvSpPr>
        <p:spPr/>
        <p:txBody>
          <a:bodyPr/>
          <a:lstStyle/>
          <a:p>
            <a:pPr algn="l"/>
            <a:r>
              <a:rPr lang="en-US" b="0" i="0" dirty="0">
                <a:solidFill>
                  <a:srgbClr val="292929"/>
                </a:solidFill>
                <a:effectLst/>
                <a:latin typeface="source-serif-pro"/>
              </a:rPr>
              <a:t>Here, we input the target word into the network. The model outputs C probability distributions for the surrounding context words. </a:t>
            </a:r>
          </a:p>
          <a:p>
            <a:pPr algn="l"/>
            <a:r>
              <a:rPr lang="en-US" b="0" i="0" dirty="0">
                <a:solidFill>
                  <a:srgbClr val="292929"/>
                </a:solidFill>
                <a:effectLst/>
                <a:latin typeface="source-serif-pro"/>
              </a:rPr>
              <a:t>For each context position, we get C probability distributions of V probabilities, one for each word.</a:t>
            </a:r>
          </a:p>
          <a:p>
            <a:r>
              <a:rPr lang="en-US" dirty="0" err="1">
                <a:solidFill>
                  <a:srgbClr val="292929"/>
                </a:solidFill>
                <a:latin typeface="source-serif-pro"/>
              </a:rPr>
              <a:t>Eg</a:t>
            </a:r>
            <a:r>
              <a:rPr lang="en-US" dirty="0">
                <a:solidFill>
                  <a:srgbClr val="292929"/>
                </a:solidFill>
                <a:latin typeface="source-serif-pro"/>
              </a:rPr>
              <a:t>: </a:t>
            </a:r>
            <a:r>
              <a:rPr lang="en-US" dirty="0">
                <a:solidFill>
                  <a:srgbClr val="292929"/>
                </a:solidFill>
                <a:highlight>
                  <a:srgbClr val="FFFF00"/>
                </a:highlight>
                <a:latin typeface="source-serif-pro"/>
              </a:rPr>
              <a:t>Hope</a:t>
            </a:r>
            <a:r>
              <a:rPr lang="en-US" dirty="0">
                <a:solidFill>
                  <a:srgbClr val="292929"/>
                </a:solidFill>
                <a:latin typeface="source-serif-pro"/>
              </a:rPr>
              <a:t> can </a:t>
            </a:r>
            <a:r>
              <a:rPr lang="en-US" dirty="0">
                <a:solidFill>
                  <a:srgbClr val="292929"/>
                </a:solidFill>
                <a:highlight>
                  <a:srgbClr val="FFFF00"/>
                </a:highlight>
                <a:latin typeface="source-serif-pro"/>
              </a:rPr>
              <a:t>set</a:t>
            </a:r>
            <a:r>
              <a:rPr lang="en-US" dirty="0">
                <a:solidFill>
                  <a:srgbClr val="292929"/>
                </a:solidFill>
                <a:latin typeface="source-serif-pro"/>
              </a:rPr>
              <a:t> you free</a:t>
            </a:r>
          </a:p>
          <a:p>
            <a:r>
              <a:rPr lang="en-US" dirty="0">
                <a:solidFill>
                  <a:srgbClr val="292929"/>
                </a:solidFill>
                <a:latin typeface="source-serif-pro"/>
              </a:rPr>
              <a:t>Now, ‘can’ is inputted into the model and the probability distributions for the context words are outputted.</a:t>
            </a:r>
          </a:p>
          <a:p>
            <a:pPr algn="l"/>
            <a:endParaRPr lang="en-US" b="0" i="0" dirty="0">
              <a:solidFill>
                <a:srgbClr val="292929"/>
              </a:solidFill>
              <a:effectLst/>
              <a:latin typeface="source-serif-pro"/>
            </a:endParaRPr>
          </a:p>
          <a:p>
            <a:endParaRPr lang="en-US" b="1" dirty="0"/>
          </a:p>
        </p:txBody>
      </p:sp>
    </p:spTree>
    <p:extLst>
      <p:ext uri="{BB962C8B-B14F-4D97-AF65-F5344CB8AC3E}">
        <p14:creationId xmlns:p14="http://schemas.microsoft.com/office/powerpoint/2010/main" val="2334470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a:extLst>
              <a:ext uri="{FF2B5EF4-FFF2-40B4-BE49-F238E27FC236}">
                <a16:creationId xmlns:a16="http://schemas.microsoft.com/office/drawing/2014/main" id="{9C2307D0-EC04-1020-77D1-FCFF01AB32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718" y="0"/>
            <a:ext cx="7623111" cy="6858000"/>
          </a:xfrm>
          <a:prstGeom prst="rect">
            <a:avLst/>
          </a:prstGeom>
        </p:spPr>
      </p:pic>
    </p:spTree>
    <p:extLst>
      <p:ext uri="{BB962C8B-B14F-4D97-AF65-F5344CB8AC3E}">
        <p14:creationId xmlns:p14="http://schemas.microsoft.com/office/powerpoint/2010/main" val="1756458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D6A0-D3E6-9246-8E4C-6F2605BFA1D5}"/>
              </a:ext>
            </a:extLst>
          </p:cNvPr>
          <p:cNvSpPr>
            <a:spLocks noGrp="1"/>
          </p:cNvSpPr>
          <p:nvPr>
            <p:ph type="title"/>
          </p:nvPr>
        </p:nvSpPr>
        <p:spPr/>
        <p:txBody>
          <a:bodyPr/>
          <a:lstStyle/>
          <a:p>
            <a:r>
              <a:rPr lang="en-US" b="1" dirty="0"/>
              <a:t>Which method is better?</a:t>
            </a:r>
          </a:p>
        </p:txBody>
      </p:sp>
      <p:sp>
        <p:nvSpPr>
          <p:cNvPr id="3" name="Content Placeholder 2">
            <a:extLst>
              <a:ext uri="{FF2B5EF4-FFF2-40B4-BE49-F238E27FC236}">
                <a16:creationId xmlns:a16="http://schemas.microsoft.com/office/drawing/2014/main" id="{1D1D2347-437B-92B5-F43A-BBE41BCCDC3A}"/>
              </a:ext>
            </a:extLst>
          </p:cNvPr>
          <p:cNvSpPr>
            <a:spLocks noGrp="1"/>
          </p:cNvSpPr>
          <p:nvPr>
            <p:ph idx="1"/>
          </p:nvPr>
        </p:nvSpPr>
        <p:spPr/>
        <p:txBody>
          <a:bodyPr/>
          <a:lstStyle/>
          <a:p>
            <a:pPr algn="l"/>
            <a:r>
              <a:rPr lang="en-US" b="0" i="0" dirty="0">
                <a:solidFill>
                  <a:srgbClr val="292929"/>
                </a:solidFill>
                <a:effectLst/>
                <a:latin typeface="source-serif-pro"/>
              </a:rPr>
              <a:t>Both have their own advantages and disadvantages. Skip Gram works well with small amount of data and is found to represent rare words well.</a:t>
            </a:r>
          </a:p>
          <a:p>
            <a:pPr algn="l"/>
            <a:r>
              <a:rPr lang="en-US" b="0" i="0" dirty="0">
                <a:solidFill>
                  <a:srgbClr val="292929"/>
                </a:solidFill>
                <a:effectLst/>
                <a:latin typeface="source-serif-pro"/>
              </a:rPr>
              <a:t>On the other hand, CBOW is faster and has better representations for more frequent words.</a:t>
            </a:r>
          </a:p>
          <a:p>
            <a:endParaRPr lang="en-US" dirty="0"/>
          </a:p>
        </p:txBody>
      </p:sp>
    </p:spTree>
    <p:extLst>
      <p:ext uri="{BB962C8B-B14F-4D97-AF65-F5344CB8AC3E}">
        <p14:creationId xmlns:p14="http://schemas.microsoft.com/office/powerpoint/2010/main" val="2953129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D7BC-F2A2-8DE3-A54F-7C20A42F9AAF}"/>
              </a:ext>
            </a:extLst>
          </p:cNvPr>
          <p:cNvSpPr>
            <a:spLocks noGrp="1"/>
          </p:cNvSpPr>
          <p:nvPr>
            <p:ph type="title"/>
          </p:nvPr>
        </p:nvSpPr>
        <p:spPr/>
        <p:txBody>
          <a:bodyPr/>
          <a:lstStyle/>
          <a:p>
            <a:r>
              <a:rPr lang="en-US" b="1" dirty="0"/>
              <a:t>How to obtain the word vectors?</a:t>
            </a:r>
          </a:p>
        </p:txBody>
      </p:sp>
      <p:sp>
        <p:nvSpPr>
          <p:cNvPr id="3" name="Content Placeholder 2">
            <a:extLst>
              <a:ext uri="{FF2B5EF4-FFF2-40B4-BE49-F238E27FC236}">
                <a16:creationId xmlns:a16="http://schemas.microsoft.com/office/drawing/2014/main" id="{8CF843F1-8514-7BF7-71A3-77D3D4063912}"/>
              </a:ext>
            </a:extLst>
          </p:cNvPr>
          <p:cNvSpPr>
            <a:spLocks noGrp="1"/>
          </p:cNvSpPr>
          <p:nvPr>
            <p:ph idx="1"/>
          </p:nvPr>
        </p:nvSpPr>
        <p:spPr/>
        <p:txBody>
          <a:bodyPr/>
          <a:lstStyle/>
          <a:p>
            <a:r>
              <a:rPr lang="en-US" dirty="0"/>
              <a:t>One can multiply the one-hot vectors of each words with the weight vector obtained after training to get the word embedding for that particular word.</a:t>
            </a:r>
          </a:p>
        </p:txBody>
      </p:sp>
    </p:spTree>
    <p:extLst>
      <p:ext uri="{BB962C8B-B14F-4D97-AF65-F5344CB8AC3E}">
        <p14:creationId xmlns:p14="http://schemas.microsoft.com/office/powerpoint/2010/main" val="3582544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E7F52-6058-C7B7-2BEC-8019843CFE63}"/>
              </a:ext>
            </a:extLst>
          </p:cNvPr>
          <p:cNvSpPr>
            <a:spLocks noGrp="1"/>
          </p:cNvSpPr>
          <p:nvPr>
            <p:ph type="title"/>
          </p:nvPr>
        </p:nvSpPr>
        <p:spPr/>
        <p:txBody>
          <a:bodyPr/>
          <a:lstStyle/>
          <a:p>
            <a:r>
              <a:rPr lang="en-US" b="1" dirty="0"/>
              <a:t>Bag of Words</a:t>
            </a:r>
          </a:p>
        </p:txBody>
      </p:sp>
      <p:sp>
        <p:nvSpPr>
          <p:cNvPr id="3" name="Content Placeholder 2">
            <a:extLst>
              <a:ext uri="{FF2B5EF4-FFF2-40B4-BE49-F238E27FC236}">
                <a16:creationId xmlns:a16="http://schemas.microsoft.com/office/drawing/2014/main" id="{50B11656-3552-6CB9-2CCC-6C455E1CF4DD}"/>
              </a:ext>
            </a:extLst>
          </p:cNvPr>
          <p:cNvSpPr>
            <a:spLocks noGrp="1"/>
          </p:cNvSpPr>
          <p:nvPr>
            <p:ph idx="1"/>
          </p:nvPr>
        </p:nvSpPr>
        <p:spPr/>
        <p:txBody>
          <a:bodyPr/>
          <a:lstStyle/>
          <a:p>
            <a:r>
              <a:rPr lang="en-US" dirty="0"/>
              <a:t>S1 – He is a good boy.</a:t>
            </a:r>
          </a:p>
          <a:p>
            <a:r>
              <a:rPr lang="en-US" dirty="0"/>
              <a:t>S2 – She is a good girl.</a:t>
            </a:r>
          </a:p>
          <a:p>
            <a:r>
              <a:rPr lang="en-US" dirty="0"/>
              <a:t>S3 – Boy &amp; girl are good.</a:t>
            </a:r>
          </a:p>
          <a:p>
            <a:endParaRPr lang="en-US" dirty="0"/>
          </a:p>
          <a:p>
            <a:pPr marL="0" indent="0">
              <a:buNone/>
            </a:pPr>
            <a:r>
              <a:rPr lang="en-US" dirty="0"/>
              <a:t>After removing stop words and converting the sentences to lowercase:</a:t>
            </a:r>
          </a:p>
          <a:p>
            <a:r>
              <a:rPr lang="en-US" dirty="0"/>
              <a:t>S1 – good boy</a:t>
            </a:r>
          </a:p>
          <a:p>
            <a:r>
              <a:rPr lang="en-US" dirty="0"/>
              <a:t>S2 – good girl</a:t>
            </a:r>
          </a:p>
          <a:p>
            <a:r>
              <a:rPr lang="en-US" dirty="0"/>
              <a:t>S3 – Boy girl good</a:t>
            </a:r>
          </a:p>
        </p:txBody>
      </p:sp>
    </p:spTree>
    <p:extLst>
      <p:ext uri="{BB962C8B-B14F-4D97-AF65-F5344CB8AC3E}">
        <p14:creationId xmlns:p14="http://schemas.microsoft.com/office/powerpoint/2010/main" val="169993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42D07-3239-DCF8-A347-7CFD7C1F8F88}"/>
              </a:ext>
            </a:extLst>
          </p:cNvPr>
          <p:cNvSpPr>
            <a:spLocks noGrp="1"/>
          </p:cNvSpPr>
          <p:nvPr>
            <p:ph type="ctrTitle"/>
          </p:nvPr>
        </p:nvSpPr>
        <p:spPr/>
        <p:txBody>
          <a:bodyPr/>
          <a:lstStyle/>
          <a:p>
            <a:r>
              <a:rPr lang="en-US" dirty="0"/>
              <a:t>Seq2Seq model</a:t>
            </a:r>
          </a:p>
        </p:txBody>
      </p:sp>
      <p:sp>
        <p:nvSpPr>
          <p:cNvPr id="5" name="Subtitle 4">
            <a:extLst>
              <a:ext uri="{FF2B5EF4-FFF2-40B4-BE49-F238E27FC236}">
                <a16:creationId xmlns:a16="http://schemas.microsoft.com/office/drawing/2014/main" id="{64EF0DFA-7AC0-912E-E84B-5C16064D6D74}"/>
              </a:ext>
            </a:extLst>
          </p:cNvPr>
          <p:cNvSpPr>
            <a:spLocks noGrp="1"/>
          </p:cNvSpPr>
          <p:nvPr>
            <p:ph type="subTitle" idx="1"/>
          </p:nvPr>
        </p:nvSpPr>
        <p:spPr/>
        <p:txBody>
          <a:bodyPr/>
          <a:lstStyle/>
          <a:p>
            <a:r>
              <a:rPr lang="en-US" dirty="0"/>
              <a:t>Machine translation</a:t>
            </a:r>
          </a:p>
        </p:txBody>
      </p:sp>
    </p:spTree>
    <p:extLst>
      <p:ext uri="{BB962C8B-B14F-4D97-AF65-F5344CB8AC3E}">
        <p14:creationId xmlns:p14="http://schemas.microsoft.com/office/powerpoint/2010/main" val="800609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53CCF5-4F62-1670-1390-B1AD784E070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Architecture</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666C92B7-5A13-574A-9C91-4F38EE5C4D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3204875"/>
            <a:ext cx="5455917" cy="2441522"/>
          </a:xfrm>
          <a:prstGeom prst="rect">
            <a:avLst/>
          </a:prstGeom>
        </p:spPr>
      </p:pic>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5AF673B0-7AE3-27F3-3F90-764E04626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361733"/>
            <a:ext cx="5455917" cy="2127806"/>
          </a:xfrm>
          <a:prstGeom prst="rect">
            <a:avLst/>
          </a:prstGeom>
        </p:spPr>
      </p:pic>
    </p:spTree>
    <p:extLst>
      <p:ext uri="{BB962C8B-B14F-4D97-AF65-F5344CB8AC3E}">
        <p14:creationId xmlns:p14="http://schemas.microsoft.com/office/powerpoint/2010/main" val="3918051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272F-41FF-E870-9C66-A2E51A25C934}"/>
              </a:ext>
            </a:extLst>
          </p:cNvPr>
          <p:cNvSpPr>
            <a:spLocks noGrp="1"/>
          </p:cNvSpPr>
          <p:nvPr>
            <p:ph type="title"/>
          </p:nvPr>
        </p:nvSpPr>
        <p:spPr/>
        <p:txBody>
          <a:bodyPr/>
          <a:lstStyle/>
          <a:p>
            <a:r>
              <a:rPr lang="en-US" dirty="0"/>
              <a:t>Example of Machine Translation</a:t>
            </a:r>
          </a:p>
        </p:txBody>
      </p:sp>
      <p:sp>
        <p:nvSpPr>
          <p:cNvPr id="3" name="Content Placeholder 2">
            <a:extLst>
              <a:ext uri="{FF2B5EF4-FFF2-40B4-BE49-F238E27FC236}">
                <a16:creationId xmlns:a16="http://schemas.microsoft.com/office/drawing/2014/main" id="{1EBC85E2-3FEB-D454-2B58-9B673534D938}"/>
              </a:ext>
            </a:extLst>
          </p:cNvPr>
          <p:cNvSpPr>
            <a:spLocks noGrp="1"/>
          </p:cNvSpPr>
          <p:nvPr>
            <p:ph idx="1"/>
          </p:nvPr>
        </p:nvSpPr>
        <p:spPr/>
        <p:txBody>
          <a:bodyPr/>
          <a:lstStyle/>
          <a:p>
            <a:r>
              <a:rPr lang="en-US" b="1" i="0" dirty="0">
                <a:solidFill>
                  <a:srgbClr val="292929"/>
                </a:solidFill>
                <a:effectLst/>
                <a:latin typeface="source-serif-pro"/>
              </a:rPr>
              <a:t>X = “nice to meet you” → </a:t>
            </a:r>
            <a:r>
              <a:rPr lang="en-US" b="1" i="0" dirty="0" err="1">
                <a:solidFill>
                  <a:srgbClr val="292929"/>
                </a:solidFill>
                <a:effectLst/>
                <a:latin typeface="source-serif-pro"/>
              </a:rPr>
              <a:t>Y_true</a:t>
            </a:r>
            <a:r>
              <a:rPr lang="en-US" b="1" i="0" dirty="0">
                <a:solidFill>
                  <a:srgbClr val="292929"/>
                </a:solidFill>
                <a:effectLst/>
                <a:latin typeface="source-serif-pro"/>
              </a:rPr>
              <a:t> = “</a:t>
            </a:r>
            <a:r>
              <a:rPr lang="en-US" b="1" i="0" dirty="0" err="1">
                <a:solidFill>
                  <a:srgbClr val="292929"/>
                </a:solidFill>
                <a:effectLst/>
                <a:latin typeface="source-serif-pro"/>
              </a:rPr>
              <a:t>ravi</a:t>
            </a:r>
            <a:r>
              <a:rPr lang="en-US" b="1" i="0" dirty="0">
                <a:solidFill>
                  <a:srgbClr val="292929"/>
                </a:solidFill>
                <a:effectLst/>
                <a:latin typeface="source-serif-pro"/>
              </a:rPr>
              <a:t> de </a:t>
            </a:r>
            <a:r>
              <a:rPr lang="en-US" b="1" i="0" dirty="0" err="1">
                <a:solidFill>
                  <a:srgbClr val="292929"/>
                </a:solidFill>
                <a:effectLst/>
                <a:latin typeface="source-serif-pro"/>
              </a:rPr>
              <a:t>vous</a:t>
            </a:r>
            <a:r>
              <a:rPr lang="en-US" b="1" i="0" dirty="0">
                <a:solidFill>
                  <a:srgbClr val="292929"/>
                </a:solidFill>
                <a:effectLst/>
                <a:latin typeface="source-serif-pro"/>
              </a:rPr>
              <a:t> </a:t>
            </a:r>
            <a:r>
              <a:rPr lang="en-US" b="1" i="0" dirty="0" err="1">
                <a:solidFill>
                  <a:srgbClr val="292929"/>
                </a:solidFill>
                <a:effectLst/>
                <a:latin typeface="source-serif-pro"/>
              </a:rPr>
              <a:t>rencontrer</a:t>
            </a:r>
            <a:r>
              <a:rPr lang="en-US" b="1" i="0" dirty="0">
                <a:solidFill>
                  <a:srgbClr val="292929"/>
                </a:solidFill>
                <a:effectLst/>
                <a:latin typeface="source-serif-pro"/>
              </a:rPr>
              <a:t>”</a:t>
            </a:r>
          </a:p>
          <a:p>
            <a:r>
              <a:rPr lang="en-US" b="1" i="0" dirty="0">
                <a:solidFill>
                  <a:srgbClr val="292929"/>
                </a:solidFill>
                <a:effectLst/>
                <a:latin typeface="source-serif-pro"/>
              </a:rPr>
              <a:t>X = “nice to meet you” → </a:t>
            </a:r>
            <a:r>
              <a:rPr lang="en-US" b="1" i="0" dirty="0" err="1">
                <a:solidFill>
                  <a:srgbClr val="292929"/>
                </a:solidFill>
                <a:effectLst/>
                <a:latin typeface="source-serif-pro"/>
              </a:rPr>
              <a:t>Y_true</a:t>
            </a:r>
            <a:r>
              <a:rPr lang="en-US" b="1" i="0" dirty="0">
                <a:solidFill>
                  <a:srgbClr val="292929"/>
                </a:solidFill>
                <a:effectLst/>
                <a:latin typeface="source-serif-pro"/>
              </a:rPr>
              <a:t> = “&lt;START&gt; </a:t>
            </a:r>
            <a:r>
              <a:rPr lang="en-US" b="1" i="0" dirty="0" err="1">
                <a:solidFill>
                  <a:srgbClr val="292929"/>
                </a:solidFill>
                <a:effectLst/>
                <a:latin typeface="source-serif-pro"/>
              </a:rPr>
              <a:t>ravi</a:t>
            </a:r>
            <a:r>
              <a:rPr lang="en-US" b="1" i="0" dirty="0">
                <a:solidFill>
                  <a:srgbClr val="292929"/>
                </a:solidFill>
                <a:effectLst/>
                <a:latin typeface="source-serif-pro"/>
              </a:rPr>
              <a:t> de </a:t>
            </a:r>
            <a:r>
              <a:rPr lang="en-US" b="1" i="0" dirty="0" err="1">
                <a:solidFill>
                  <a:srgbClr val="292929"/>
                </a:solidFill>
                <a:effectLst/>
                <a:latin typeface="source-serif-pro"/>
              </a:rPr>
              <a:t>vous</a:t>
            </a:r>
            <a:r>
              <a:rPr lang="en-US" b="1" i="0" dirty="0">
                <a:solidFill>
                  <a:srgbClr val="292929"/>
                </a:solidFill>
                <a:effectLst/>
                <a:latin typeface="source-serif-pro"/>
              </a:rPr>
              <a:t> </a:t>
            </a:r>
            <a:r>
              <a:rPr lang="en-US" b="1" i="0" dirty="0" err="1">
                <a:solidFill>
                  <a:srgbClr val="292929"/>
                </a:solidFill>
                <a:effectLst/>
                <a:latin typeface="source-serif-pro"/>
              </a:rPr>
              <a:t>rencontrer</a:t>
            </a:r>
            <a:r>
              <a:rPr lang="en-US" b="1" i="0" dirty="0">
                <a:solidFill>
                  <a:srgbClr val="292929"/>
                </a:solidFill>
                <a:effectLst/>
                <a:latin typeface="source-serif-pro"/>
              </a:rPr>
              <a:t> &lt;END&gt;”</a:t>
            </a:r>
          </a:p>
          <a:p>
            <a:pPr algn="l"/>
            <a:r>
              <a:rPr lang="en-US" b="0" i="0" dirty="0">
                <a:solidFill>
                  <a:srgbClr val="292929"/>
                </a:solidFill>
                <a:effectLst/>
                <a:latin typeface="source-serif-pro"/>
              </a:rPr>
              <a:t>Next the input and output data is vectorized using one-hot-encoding (</a:t>
            </a:r>
            <a:r>
              <a:rPr lang="en-US" b="0" i="0" dirty="0" err="1">
                <a:solidFill>
                  <a:srgbClr val="292929"/>
                </a:solidFill>
                <a:effectLst/>
                <a:latin typeface="source-serif-pro"/>
              </a:rPr>
              <a:t>ohe</a:t>
            </a:r>
            <a:r>
              <a:rPr lang="en-US" b="0" i="0" dirty="0">
                <a:solidFill>
                  <a:srgbClr val="292929"/>
                </a:solidFill>
                <a:effectLst/>
                <a:latin typeface="source-serif-pro"/>
              </a:rPr>
              <a:t>). Let the input and output be represented as</a:t>
            </a:r>
          </a:p>
          <a:p>
            <a:pPr algn="l">
              <a:buFont typeface="Arial" panose="020B0604020202020204" pitchFamily="34" charset="0"/>
              <a:buChar char="•"/>
            </a:pPr>
            <a:r>
              <a:rPr lang="en-US" b="1" i="0" dirty="0">
                <a:solidFill>
                  <a:srgbClr val="292929"/>
                </a:solidFill>
                <a:effectLst/>
                <a:latin typeface="source-serif-pro"/>
              </a:rPr>
              <a:t>X = (x1, x2, x3, x4) → </a:t>
            </a:r>
            <a:r>
              <a:rPr lang="en-US" b="1" i="0" dirty="0" err="1">
                <a:solidFill>
                  <a:srgbClr val="292929"/>
                </a:solidFill>
                <a:effectLst/>
                <a:latin typeface="source-serif-pro"/>
              </a:rPr>
              <a:t>Y_true</a:t>
            </a:r>
            <a:r>
              <a:rPr lang="en-US" b="1" i="0" dirty="0">
                <a:solidFill>
                  <a:srgbClr val="292929"/>
                </a:solidFill>
                <a:effectLst/>
                <a:latin typeface="source-serif-pro"/>
              </a:rPr>
              <a:t> = (y0_true, y1_true, y2_true, y3_true, y4_true, y5_true)</a:t>
            </a:r>
            <a:endParaRPr lang="en-US" b="0" i="0" dirty="0">
              <a:solidFill>
                <a:srgbClr val="292929"/>
              </a:solidFill>
              <a:effectLst/>
              <a:latin typeface="source-serif-pro"/>
            </a:endParaRPr>
          </a:p>
          <a:p>
            <a:endParaRPr lang="en-US" dirty="0"/>
          </a:p>
        </p:txBody>
      </p:sp>
    </p:spTree>
    <p:extLst>
      <p:ext uri="{BB962C8B-B14F-4D97-AF65-F5344CB8AC3E}">
        <p14:creationId xmlns:p14="http://schemas.microsoft.com/office/powerpoint/2010/main" val="55137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4EB2-7B60-21B4-0A5C-D9AC44D3BC17}"/>
              </a:ext>
            </a:extLst>
          </p:cNvPr>
          <p:cNvSpPr>
            <a:spLocks noGrp="1"/>
          </p:cNvSpPr>
          <p:nvPr>
            <p:ph type="title"/>
          </p:nvPr>
        </p:nvSpPr>
        <p:spPr/>
        <p:txBody>
          <a:bodyPr/>
          <a:lstStyle/>
          <a:p>
            <a:r>
              <a:rPr lang="en-US" dirty="0"/>
              <a:t>Vectorizing the Data</a:t>
            </a:r>
          </a:p>
        </p:txBody>
      </p:sp>
      <p:sp>
        <p:nvSpPr>
          <p:cNvPr id="3" name="Content Placeholder 2">
            <a:extLst>
              <a:ext uri="{FF2B5EF4-FFF2-40B4-BE49-F238E27FC236}">
                <a16:creationId xmlns:a16="http://schemas.microsoft.com/office/drawing/2014/main" id="{27B9618D-56C0-2A3C-85BE-64B520A6E1B9}"/>
              </a:ext>
            </a:extLst>
          </p:cNvPr>
          <p:cNvSpPr>
            <a:spLocks noGrp="1"/>
          </p:cNvSpPr>
          <p:nvPr>
            <p:ph idx="1"/>
          </p:nvPr>
        </p:nvSpPr>
        <p:spPr/>
        <p:txBody>
          <a:bodyPr>
            <a:normAutofit fontScale="77500" lnSpcReduction="20000"/>
          </a:bodyPr>
          <a:lstStyle/>
          <a:p>
            <a:pPr algn="l"/>
            <a:r>
              <a:rPr lang="en-US" b="1" i="0" dirty="0">
                <a:solidFill>
                  <a:srgbClr val="292929"/>
                </a:solidFill>
                <a:effectLst/>
                <a:latin typeface="source-serif-pro"/>
              </a:rPr>
              <a:t>For input X</a:t>
            </a:r>
            <a:endParaRPr lang="en-US" b="0" i="0" dirty="0">
              <a:solidFill>
                <a:srgbClr val="292929"/>
              </a:solidFill>
              <a:effectLst/>
              <a:latin typeface="source-serif-pro"/>
            </a:endParaRPr>
          </a:p>
          <a:p>
            <a:pPr algn="l"/>
            <a:r>
              <a:rPr lang="en-US" b="0" i="0" dirty="0">
                <a:solidFill>
                  <a:srgbClr val="292929"/>
                </a:solidFill>
                <a:effectLst/>
                <a:latin typeface="source-serif-pro"/>
              </a:rPr>
              <a:t>‘nice’ → x1 : [1 0 0 0]</a:t>
            </a:r>
          </a:p>
          <a:p>
            <a:pPr algn="l"/>
            <a:r>
              <a:rPr lang="en-US" b="0" i="0" dirty="0">
                <a:solidFill>
                  <a:srgbClr val="292929"/>
                </a:solidFill>
                <a:effectLst/>
                <a:latin typeface="source-serif-pro"/>
              </a:rPr>
              <a:t>‘to’ → x2 : [0 1 0 0 ]</a:t>
            </a:r>
          </a:p>
          <a:p>
            <a:pPr algn="l"/>
            <a:r>
              <a:rPr lang="en-US" b="0" i="0" dirty="0">
                <a:solidFill>
                  <a:srgbClr val="292929"/>
                </a:solidFill>
                <a:effectLst/>
                <a:latin typeface="source-serif-pro"/>
              </a:rPr>
              <a:t>‘meet’ →x3 : [0 0 1 0]</a:t>
            </a:r>
          </a:p>
          <a:p>
            <a:pPr algn="l"/>
            <a:r>
              <a:rPr lang="en-US" b="0" i="0" dirty="0">
                <a:solidFill>
                  <a:srgbClr val="292929"/>
                </a:solidFill>
                <a:effectLst/>
                <a:latin typeface="source-serif-pro"/>
              </a:rPr>
              <a:t>‘you’ → x4 : [0 0 0 1]</a:t>
            </a:r>
          </a:p>
          <a:p>
            <a:pPr algn="l"/>
            <a:r>
              <a:rPr lang="en-US" b="1" i="0" dirty="0">
                <a:solidFill>
                  <a:srgbClr val="292929"/>
                </a:solidFill>
                <a:effectLst/>
                <a:latin typeface="source-serif-pro"/>
              </a:rPr>
              <a:t>For Output </a:t>
            </a:r>
            <a:r>
              <a:rPr lang="en-US" b="1" i="0" dirty="0" err="1">
                <a:solidFill>
                  <a:srgbClr val="292929"/>
                </a:solidFill>
                <a:effectLst/>
                <a:latin typeface="source-serif-pro"/>
              </a:rPr>
              <a:t>Y_true</a:t>
            </a:r>
            <a:endParaRPr lang="en-US" b="0" i="0" dirty="0">
              <a:solidFill>
                <a:srgbClr val="292929"/>
              </a:solidFill>
              <a:effectLst/>
              <a:latin typeface="source-serif-pro"/>
            </a:endParaRPr>
          </a:p>
          <a:p>
            <a:pPr algn="l"/>
            <a:r>
              <a:rPr lang="en-US" b="0" i="0" dirty="0">
                <a:solidFill>
                  <a:srgbClr val="292929"/>
                </a:solidFill>
                <a:effectLst/>
                <a:latin typeface="source-serif-pro"/>
              </a:rPr>
              <a:t>‘&lt;START&gt;’ → y0_true : [1 0 0 0 0 0]</a:t>
            </a:r>
          </a:p>
          <a:p>
            <a:pPr algn="l"/>
            <a:r>
              <a:rPr lang="en-US" b="0" i="0" dirty="0">
                <a:solidFill>
                  <a:srgbClr val="292929"/>
                </a:solidFill>
                <a:effectLst/>
                <a:latin typeface="source-serif-pro"/>
              </a:rPr>
              <a:t>‘</a:t>
            </a:r>
            <a:r>
              <a:rPr lang="en-US" b="0" i="0" dirty="0" err="1">
                <a:solidFill>
                  <a:srgbClr val="292929"/>
                </a:solidFill>
                <a:effectLst/>
                <a:latin typeface="source-serif-pro"/>
              </a:rPr>
              <a:t>ravi</a:t>
            </a:r>
            <a:r>
              <a:rPr lang="en-US" b="0" i="0" dirty="0">
                <a:solidFill>
                  <a:srgbClr val="292929"/>
                </a:solidFill>
                <a:effectLst/>
                <a:latin typeface="source-serif-pro"/>
              </a:rPr>
              <a:t>’ → y1_true : [0 1 0 0 0 0]</a:t>
            </a:r>
          </a:p>
          <a:p>
            <a:pPr algn="l"/>
            <a:r>
              <a:rPr lang="en-US" b="0" i="0" dirty="0">
                <a:solidFill>
                  <a:srgbClr val="292929"/>
                </a:solidFill>
                <a:effectLst/>
                <a:latin typeface="source-serif-pro"/>
              </a:rPr>
              <a:t>‘de’ → y2_true : [0 0 1 0 0 0]</a:t>
            </a:r>
          </a:p>
          <a:p>
            <a:pPr algn="l"/>
            <a:r>
              <a:rPr lang="en-US" b="0" i="0" dirty="0">
                <a:solidFill>
                  <a:srgbClr val="292929"/>
                </a:solidFill>
                <a:effectLst/>
                <a:latin typeface="source-serif-pro"/>
              </a:rPr>
              <a:t>‘</a:t>
            </a:r>
            <a:r>
              <a:rPr lang="en-US" b="0" i="0" dirty="0" err="1">
                <a:solidFill>
                  <a:srgbClr val="292929"/>
                </a:solidFill>
                <a:effectLst/>
                <a:latin typeface="source-serif-pro"/>
              </a:rPr>
              <a:t>vous</a:t>
            </a:r>
            <a:r>
              <a:rPr lang="en-US" b="0" i="0" dirty="0">
                <a:solidFill>
                  <a:srgbClr val="292929"/>
                </a:solidFill>
                <a:effectLst/>
                <a:latin typeface="source-serif-pro"/>
              </a:rPr>
              <a:t>’ → y3_true : [0 0 0 1 0 0]</a:t>
            </a:r>
          </a:p>
          <a:p>
            <a:pPr algn="l"/>
            <a:r>
              <a:rPr lang="en-US" b="0" i="0" dirty="0">
                <a:solidFill>
                  <a:srgbClr val="292929"/>
                </a:solidFill>
                <a:effectLst/>
                <a:latin typeface="source-serif-pro"/>
              </a:rPr>
              <a:t>‘</a:t>
            </a:r>
            <a:r>
              <a:rPr lang="en-US" b="0" i="0" dirty="0" err="1">
                <a:solidFill>
                  <a:srgbClr val="292929"/>
                </a:solidFill>
                <a:effectLst/>
                <a:latin typeface="source-serif-pro"/>
              </a:rPr>
              <a:t>rencontrer</a:t>
            </a:r>
            <a:r>
              <a:rPr lang="en-US" b="0" i="0" dirty="0">
                <a:solidFill>
                  <a:srgbClr val="292929"/>
                </a:solidFill>
                <a:effectLst/>
                <a:latin typeface="source-serif-pro"/>
              </a:rPr>
              <a:t>’ → y4_true : [0 0 0 0 1 0]</a:t>
            </a:r>
          </a:p>
          <a:p>
            <a:pPr algn="l"/>
            <a:r>
              <a:rPr lang="en-US" b="0" i="0" dirty="0">
                <a:solidFill>
                  <a:srgbClr val="292929"/>
                </a:solidFill>
                <a:effectLst/>
                <a:latin typeface="source-serif-pro"/>
              </a:rPr>
              <a:t>‘&lt;END&gt;’ → y5_true : [0 0 0 0 0 1]</a:t>
            </a:r>
          </a:p>
          <a:p>
            <a:endParaRPr lang="en-US" dirty="0"/>
          </a:p>
        </p:txBody>
      </p:sp>
    </p:spTree>
    <p:extLst>
      <p:ext uri="{BB962C8B-B14F-4D97-AF65-F5344CB8AC3E}">
        <p14:creationId xmlns:p14="http://schemas.microsoft.com/office/powerpoint/2010/main" val="1528427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69CFA-8033-4A96-A927-B61CF3AF6D0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Encoder and Decoder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timeline&#10;&#10;Description automatically generated">
            <a:extLst>
              <a:ext uri="{FF2B5EF4-FFF2-40B4-BE49-F238E27FC236}">
                <a16:creationId xmlns:a16="http://schemas.microsoft.com/office/drawing/2014/main" id="{7B516097-5D28-93D3-F05C-FB28B09FCD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742" y="2964655"/>
            <a:ext cx="5455917" cy="3055313"/>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2A61F13D-A05B-38A9-8843-31B565F1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51" y="3214628"/>
            <a:ext cx="5455917" cy="2250566"/>
          </a:xfrm>
          <a:prstGeom prst="rect">
            <a:avLst/>
          </a:prstGeom>
        </p:spPr>
      </p:pic>
    </p:spTree>
    <p:extLst>
      <p:ext uri="{BB962C8B-B14F-4D97-AF65-F5344CB8AC3E}">
        <p14:creationId xmlns:p14="http://schemas.microsoft.com/office/powerpoint/2010/main" val="18663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B64F-D46A-CF6C-45BC-4ED3B5D5B589}"/>
              </a:ext>
            </a:extLst>
          </p:cNvPr>
          <p:cNvSpPr>
            <a:spLocks noGrp="1"/>
          </p:cNvSpPr>
          <p:nvPr>
            <p:ph type="title"/>
          </p:nvPr>
        </p:nvSpPr>
        <p:spPr/>
        <p:txBody>
          <a:bodyPr/>
          <a:lstStyle/>
          <a:p>
            <a:r>
              <a:rPr lang="en-US" dirty="0"/>
              <a:t>Working</a:t>
            </a:r>
          </a:p>
        </p:txBody>
      </p:sp>
      <p:pic>
        <p:nvPicPr>
          <p:cNvPr id="5" name="Content Placeholder 4" descr="Diagram&#10;&#10;Description automatically generated with low confidence">
            <a:extLst>
              <a:ext uri="{FF2B5EF4-FFF2-40B4-BE49-F238E27FC236}">
                <a16:creationId xmlns:a16="http://schemas.microsoft.com/office/drawing/2014/main" id="{B6CB2DD2-9616-FC88-F68E-B8CB0979FF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7717"/>
            <a:ext cx="10515600" cy="4241800"/>
          </a:xfrm>
        </p:spPr>
      </p:pic>
    </p:spTree>
    <p:extLst>
      <p:ext uri="{BB962C8B-B14F-4D97-AF65-F5344CB8AC3E}">
        <p14:creationId xmlns:p14="http://schemas.microsoft.com/office/powerpoint/2010/main" val="428919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6E59-D5BD-27A1-9AD1-C7D6727AC762}"/>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42DFE4F8-C136-1325-80EE-D34168AB9FC0}"/>
              </a:ext>
            </a:extLst>
          </p:cNvPr>
          <p:cNvSpPr>
            <a:spLocks noGrp="1"/>
          </p:cNvSpPr>
          <p:nvPr>
            <p:ph idx="1"/>
          </p:nvPr>
        </p:nvSpPr>
        <p:spPr/>
        <p:txBody>
          <a:bodyPr/>
          <a:lstStyle/>
          <a:p>
            <a:r>
              <a:rPr lang="en-US" dirty="0"/>
              <a:t>Encoder and decoder usually do not perform well with longer sentences.</a:t>
            </a:r>
          </a:p>
          <a:p>
            <a:endParaRPr lang="en-US" dirty="0"/>
          </a:p>
        </p:txBody>
      </p:sp>
    </p:spTree>
    <p:extLst>
      <p:ext uri="{BB962C8B-B14F-4D97-AF65-F5344CB8AC3E}">
        <p14:creationId xmlns:p14="http://schemas.microsoft.com/office/powerpoint/2010/main" val="3511974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07E83B-46A2-78FD-2B4D-959C502D480A}"/>
              </a:ext>
            </a:extLst>
          </p:cNvPr>
          <p:cNvSpPr>
            <a:spLocks noGrp="1"/>
          </p:cNvSpPr>
          <p:nvPr>
            <p:ph type="ctrTitle"/>
          </p:nvPr>
        </p:nvSpPr>
        <p:spPr/>
        <p:txBody>
          <a:bodyPr/>
          <a:lstStyle/>
          <a:p>
            <a:r>
              <a:rPr lang="en-US" dirty="0"/>
              <a:t>Attention Models</a:t>
            </a:r>
          </a:p>
        </p:txBody>
      </p:sp>
      <p:sp>
        <p:nvSpPr>
          <p:cNvPr id="5" name="Subtitle 4">
            <a:extLst>
              <a:ext uri="{FF2B5EF4-FFF2-40B4-BE49-F238E27FC236}">
                <a16:creationId xmlns:a16="http://schemas.microsoft.com/office/drawing/2014/main" id="{A1EF480A-2517-2CA1-5247-F1D6C7131D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60078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1ED789-0768-FA68-98C6-E688BE20A40B}"/>
              </a:ext>
            </a:extLst>
          </p:cNvPr>
          <p:cNvSpPr>
            <a:spLocks noGrp="1"/>
          </p:cNvSpPr>
          <p:nvPr>
            <p:ph type="title"/>
          </p:nvPr>
        </p:nvSpPr>
        <p:spPr>
          <a:xfrm>
            <a:off x="804672" y="640263"/>
            <a:ext cx="5157216" cy="1344975"/>
          </a:xfrm>
        </p:spPr>
        <p:txBody>
          <a:bodyPr>
            <a:normAutofit/>
          </a:bodyPr>
          <a:lstStyle/>
          <a:p>
            <a:r>
              <a:rPr lang="en-US" sz="4000"/>
              <a:t>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F12126-0D7B-5942-BDC3-D2D8B75AB7EE}"/>
                  </a:ext>
                </a:extLst>
              </p:cNvPr>
              <p:cNvSpPr>
                <a:spLocks noGrp="1"/>
              </p:cNvSpPr>
              <p:nvPr>
                <p:ph idx="1"/>
              </p:nvPr>
            </p:nvSpPr>
            <p:spPr>
              <a:xfrm>
                <a:off x="804672" y="2121763"/>
                <a:ext cx="5157216" cy="3773010"/>
              </a:xfrm>
            </p:spPr>
            <p:txBody>
              <a:bodyPr>
                <a:normAutofit fontScale="92500" lnSpcReduction="10000"/>
              </a:bodyPr>
              <a:lstStyle/>
              <a:p>
                <a:r>
                  <a:rPr lang="en-US" sz="2000" dirty="0"/>
                  <a:t>Instead of using a simple RNN, a bidirectional RNN is used.</a:t>
                </a:r>
              </a:p>
              <a:p>
                <a:r>
                  <a:rPr lang="en-US" sz="2000" dirty="0"/>
                  <a:t>This architecture helps to get the context of future words.</a:t>
                </a:r>
              </a:p>
              <a:p>
                <a:r>
                  <a:rPr lang="en-US" sz="2000" dirty="0"/>
                  <a:t>The attention model is a FFNN which takes the previous state of the decoder and the current output of the encoder to produce a fixed set of outputs based on a window size T.</a:t>
                </a:r>
              </a:p>
              <a:p>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𝑐</m:t>
                        </m:r>
                      </m:e>
                      <m:sub>
                        <m:r>
                          <a:rPr lang="en-US" sz="2000" i="1" smtClean="0">
                            <a:latin typeface="Cambria Math" panose="02040503050406030204" pitchFamily="18" charset="0"/>
                          </a:rPr>
                          <m:t>𝑖</m:t>
                        </m:r>
                      </m:sub>
                    </m:sSub>
                    <m:r>
                      <a:rPr lang="en-US" sz="2000" i="1" smtClean="0">
                        <a:latin typeface="Cambria Math" panose="02040503050406030204" pitchFamily="18" charset="0"/>
                      </a:rPr>
                      <m:t>=</m:t>
                    </m:r>
                    <m:nary>
                      <m:naryPr>
                        <m:chr m:val="∑"/>
                        <m:limLoc m:val="undOvr"/>
                        <m:grow m:val="on"/>
                        <m:ctrlPr>
                          <a:rPr lang="en-US" sz="2000" i="1" smtClean="0">
                            <a:latin typeface="Cambria Math" panose="02040503050406030204" pitchFamily="18" charset="0"/>
                          </a:rPr>
                        </m:ctrlPr>
                      </m:naryPr>
                      <m:sub>
                        <m:r>
                          <a:rPr lang="en-US" sz="2000" i="1" smtClean="0">
                            <a:latin typeface="Cambria Math" panose="02040503050406030204" pitchFamily="18" charset="0"/>
                          </a:rPr>
                          <m:t>𝑗</m:t>
                        </m:r>
                        <m:r>
                          <a:rPr lang="en-US" sz="2000" i="1" smtClean="0">
                            <a:latin typeface="Cambria Math" panose="02040503050406030204" pitchFamily="18" charset="0"/>
                          </a:rPr>
                          <m:t>=1</m:t>
                        </m:r>
                      </m:sub>
                      <m:sup>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𝑇</m:t>
                            </m:r>
                          </m:e>
                          <m:sub>
                            <m:r>
                              <a:rPr lang="en-US" sz="2000" i="1" smtClean="0">
                                <a:latin typeface="Cambria Math" panose="02040503050406030204" pitchFamily="18" charset="0"/>
                              </a:rPr>
                              <m:t>𝑥</m:t>
                            </m:r>
                          </m:sub>
                        </m:sSub>
                      </m:sup>
                      <m:e>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𝛼</m:t>
                            </m:r>
                          </m:e>
                          <m:sub>
                            <m:r>
                              <a:rPr lang="en-US" sz="2000" i="1" smtClean="0">
                                <a:latin typeface="Cambria Math" panose="02040503050406030204" pitchFamily="18" charset="0"/>
                              </a:rPr>
                              <m:t>𝑖𝑗</m:t>
                            </m:r>
                          </m:sub>
                        </m:sSub>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h</m:t>
                            </m:r>
                          </m:e>
                          <m:sub>
                            <m:r>
                              <a:rPr lang="en-US" sz="2000" i="1" smtClean="0">
                                <a:latin typeface="Cambria Math" panose="02040503050406030204" pitchFamily="18" charset="0"/>
                              </a:rPr>
                              <m:t>𝑗</m:t>
                            </m:r>
                          </m:sub>
                        </m:sSub>
                      </m:e>
                    </m:nary>
                  </m:oMath>
                </a14:m>
                <a:r>
                  <a:rPr lang="en-US" sz="2000" dirty="0"/>
                  <a:t>  where </a:t>
                </a:r>
                <a14:m>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𝑖𝑗</m:t>
                        </m:r>
                      </m:sub>
                    </m:sSub>
                  </m:oMath>
                </a14:m>
                <a:r>
                  <a:rPr lang="en-US" sz="2000" dirty="0"/>
                  <a:t> is normalized using </a:t>
                </a:r>
                <a:r>
                  <a:rPr lang="en-US" sz="2000" dirty="0" err="1"/>
                  <a:t>softmax</a:t>
                </a:r>
                <a:r>
                  <a:rPr lang="en-US" sz="2000" dirty="0"/>
                  <a:t> function.</a:t>
                </a:r>
              </a:p>
              <a:p>
                <a:r>
                  <a:rPr lang="en-US" sz="2000" dirty="0"/>
                  <a:t>Later, these outputs, </a:t>
                </a: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𝛼</m:t>
                        </m:r>
                      </m:e>
                      <m:sub>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𝑇</m:t>
                        </m:r>
                      </m:sub>
                    </m:sSub>
                  </m:oMath>
                </a14:m>
                <a:r>
                  <a:rPr lang="en-US" sz="2000" dirty="0"/>
                  <a:t>, are multiplied with the output </a:t>
                </a:r>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smtClean="0">
                            <a:latin typeface="Cambria Math" panose="02040503050406030204" pitchFamily="18" charset="0"/>
                          </a:rPr>
                          <m:t>h</m:t>
                        </m:r>
                      </m:e>
                      <m:sub>
                        <m:r>
                          <a:rPr lang="en-US" sz="2000" i="1" smtClean="0">
                            <a:latin typeface="Cambria Math" panose="02040503050406030204" pitchFamily="18" charset="0"/>
                          </a:rPr>
                          <m:t>𝑡</m:t>
                        </m:r>
                      </m:sub>
                    </m:sSub>
                  </m:oMath>
                </a14:m>
                <a:r>
                  <a:rPr lang="en-US" sz="2000" dirty="0"/>
                  <a:t> to produce the context vector C.</a:t>
                </a:r>
              </a:p>
              <a:p>
                <a:endParaRPr lang="en-US" sz="2000" dirty="0"/>
              </a:p>
            </p:txBody>
          </p:sp>
        </mc:Choice>
        <mc:Fallback xmlns="">
          <p:sp>
            <p:nvSpPr>
              <p:cNvPr id="3" name="Content Placeholder 2">
                <a:extLst>
                  <a:ext uri="{FF2B5EF4-FFF2-40B4-BE49-F238E27FC236}">
                    <a16:creationId xmlns:a16="http://schemas.microsoft.com/office/drawing/2014/main" id="{E7F12126-0D7B-5942-BDC3-D2D8B75AB7EE}"/>
                  </a:ext>
                </a:extLst>
              </p:cNvPr>
              <p:cNvSpPr>
                <a:spLocks noGrp="1" noRot="1" noChangeAspect="1" noMove="1" noResize="1" noEditPoints="1" noAdjustHandles="1" noChangeArrowheads="1" noChangeShapeType="1" noTextEdit="1"/>
              </p:cNvSpPr>
              <p:nvPr>
                <p:ph idx="1"/>
              </p:nvPr>
            </p:nvSpPr>
            <p:spPr>
              <a:xfrm>
                <a:off x="804672" y="2121763"/>
                <a:ext cx="5157216" cy="3773010"/>
              </a:xfrm>
              <a:blipFill>
                <a:blip r:embed="rId2"/>
                <a:stretch>
                  <a:fillRect l="-827" t="-2100" r="-1418"/>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6E1419B8-F94E-48BE-46C1-627AD3BBEB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490" y="484450"/>
            <a:ext cx="3181824" cy="5733287"/>
          </a:xfrm>
          <a:prstGeom prst="rect">
            <a:avLst/>
          </a:prstGeom>
        </p:spPr>
      </p:pic>
      <p:sp>
        <p:nvSpPr>
          <p:cNvPr id="6" name="Left Bracket 5">
            <a:extLst>
              <a:ext uri="{FF2B5EF4-FFF2-40B4-BE49-F238E27FC236}">
                <a16:creationId xmlns:a16="http://schemas.microsoft.com/office/drawing/2014/main" id="{49513FDC-0314-F3B0-C2C5-5DC14642BECF}"/>
              </a:ext>
            </a:extLst>
          </p:cNvPr>
          <p:cNvSpPr/>
          <p:nvPr/>
        </p:nvSpPr>
        <p:spPr>
          <a:xfrm>
            <a:off x="7595118" y="2575249"/>
            <a:ext cx="45719" cy="159553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9DEFB30-AFB0-77B9-51BB-079B2CDD0929}"/>
              </a:ext>
            </a:extLst>
          </p:cNvPr>
          <p:cNvSpPr txBox="1"/>
          <p:nvPr/>
        </p:nvSpPr>
        <p:spPr>
          <a:xfrm rot="16200000">
            <a:off x="6881905" y="3244333"/>
            <a:ext cx="953787" cy="369332"/>
          </a:xfrm>
          <a:prstGeom prst="rect">
            <a:avLst/>
          </a:prstGeom>
          <a:noFill/>
        </p:spPr>
        <p:txBody>
          <a:bodyPr wrap="none" rtlCol="0">
            <a:spAutoFit/>
          </a:bodyPr>
          <a:lstStyle/>
          <a:p>
            <a:r>
              <a:rPr lang="en-US" dirty="0">
                <a:solidFill>
                  <a:schemeClr val="bg1"/>
                </a:solidFill>
              </a:rPr>
              <a:t>Encoder</a:t>
            </a:r>
          </a:p>
        </p:txBody>
      </p:sp>
      <p:sp>
        <p:nvSpPr>
          <p:cNvPr id="9" name="TextBox 8">
            <a:extLst>
              <a:ext uri="{FF2B5EF4-FFF2-40B4-BE49-F238E27FC236}">
                <a16:creationId xmlns:a16="http://schemas.microsoft.com/office/drawing/2014/main" id="{6969B21D-B4A2-A1EF-B7F4-14ABE1C0AAE2}"/>
              </a:ext>
            </a:extLst>
          </p:cNvPr>
          <p:cNvSpPr txBox="1"/>
          <p:nvPr/>
        </p:nvSpPr>
        <p:spPr>
          <a:xfrm>
            <a:off x="7595118" y="499562"/>
            <a:ext cx="977832" cy="369332"/>
          </a:xfrm>
          <a:prstGeom prst="rect">
            <a:avLst/>
          </a:prstGeom>
          <a:noFill/>
        </p:spPr>
        <p:txBody>
          <a:bodyPr wrap="none" rtlCol="0">
            <a:spAutoFit/>
          </a:bodyPr>
          <a:lstStyle/>
          <a:p>
            <a:r>
              <a:rPr lang="en-US" dirty="0">
                <a:solidFill>
                  <a:schemeClr val="bg1"/>
                </a:solidFill>
              </a:rPr>
              <a:t>Decoder</a:t>
            </a:r>
          </a:p>
        </p:txBody>
      </p:sp>
      <p:sp>
        <p:nvSpPr>
          <p:cNvPr id="11" name="TextBox 10">
            <a:extLst>
              <a:ext uri="{FF2B5EF4-FFF2-40B4-BE49-F238E27FC236}">
                <a16:creationId xmlns:a16="http://schemas.microsoft.com/office/drawing/2014/main" id="{8DD7A64B-5D03-52F0-0A9D-334BFFAC0666}"/>
              </a:ext>
            </a:extLst>
          </p:cNvPr>
          <p:cNvSpPr txBox="1"/>
          <p:nvPr/>
        </p:nvSpPr>
        <p:spPr>
          <a:xfrm>
            <a:off x="8572950" y="1598543"/>
            <a:ext cx="383438" cy="523220"/>
          </a:xfrm>
          <a:prstGeom prst="rect">
            <a:avLst/>
          </a:prstGeom>
          <a:noFill/>
        </p:spPr>
        <p:txBody>
          <a:bodyPr wrap="none" rtlCol="0">
            <a:spAutoFit/>
          </a:bodyPr>
          <a:lstStyle/>
          <a:p>
            <a:r>
              <a:rPr lang="en-US" sz="2800" dirty="0">
                <a:solidFill>
                  <a:schemeClr val="bg1"/>
                </a:solidFill>
              </a:rPr>
              <a:t>c</a:t>
            </a:r>
            <a:r>
              <a:rPr lang="en-US" sz="1600" dirty="0">
                <a:solidFill>
                  <a:schemeClr val="bg1"/>
                </a:solidFill>
              </a:rPr>
              <a:t>i</a:t>
            </a:r>
            <a:endParaRPr lang="en-US" dirty="0">
              <a:solidFill>
                <a:schemeClr val="bg1"/>
              </a:solidFill>
            </a:endParaRPr>
          </a:p>
        </p:txBody>
      </p:sp>
    </p:spTree>
    <p:extLst>
      <p:ext uri="{BB962C8B-B14F-4D97-AF65-F5344CB8AC3E}">
        <p14:creationId xmlns:p14="http://schemas.microsoft.com/office/powerpoint/2010/main" val="108128766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B690F7-7DA1-36BD-E145-5B550B9DBD45}"/>
              </a:ext>
            </a:extLst>
          </p:cNvPr>
          <p:cNvSpPr>
            <a:spLocks noGrp="1"/>
          </p:cNvSpPr>
          <p:nvPr>
            <p:ph type="ctrTitle"/>
          </p:nvPr>
        </p:nvSpPr>
        <p:spPr/>
        <p:txBody>
          <a:bodyPr/>
          <a:lstStyle/>
          <a:p>
            <a:r>
              <a:rPr lang="en-US" dirty="0"/>
              <a:t>Transformer</a:t>
            </a:r>
          </a:p>
        </p:txBody>
      </p:sp>
      <p:sp>
        <p:nvSpPr>
          <p:cNvPr id="5" name="Subtitle 4">
            <a:extLst>
              <a:ext uri="{FF2B5EF4-FFF2-40B4-BE49-F238E27FC236}">
                <a16:creationId xmlns:a16="http://schemas.microsoft.com/office/drawing/2014/main" id="{6C08F5C5-7E07-152E-790F-5CF11F543318}"/>
              </a:ext>
            </a:extLst>
          </p:cNvPr>
          <p:cNvSpPr>
            <a:spLocks noGrp="1"/>
          </p:cNvSpPr>
          <p:nvPr>
            <p:ph type="subTitle" idx="1"/>
          </p:nvPr>
        </p:nvSpPr>
        <p:spPr/>
        <p:txBody>
          <a:bodyPr/>
          <a:lstStyle/>
          <a:p>
            <a:r>
              <a:rPr lang="en-US" dirty="0"/>
              <a:t>Attention is All You Need</a:t>
            </a:r>
          </a:p>
        </p:txBody>
      </p:sp>
    </p:spTree>
    <p:extLst>
      <p:ext uri="{BB962C8B-B14F-4D97-AF65-F5344CB8AC3E}">
        <p14:creationId xmlns:p14="http://schemas.microsoft.com/office/powerpoint/2010/main" val="197443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0FF2-B254-61D4-B235-1CB9FCD78E2F}"/>
              </a:ext>
            </a:extLst>
          </p:cNvPr>
          <p:cNvSpPr>
            <a:spLocks noGrp="1"/>
          </p:cNvSpPr>
          <p:nvPr>
            <p:ph type="title"/>
          </p:nvPr>
        </p:nvSpPr>
        <p:spPr/>
        <p:txBody>
          <a:bodyPr/>
          <a:lstStyle/>
          <a:p>
            <a:r>
              <a:rPr lang="en-US" b="1" dirty="0"/>
              <a:t>Bag of Words</a:t>
            </a:r>
          </a:p>
        </p:txBody>
      </p:sp>
      <p:sp>
        <p:nvSpPr>
          <p:cNvPr id="3" name="Content Placeholder 2">
            <a:extLst>
              <a:ext uri="{FF2B5EF4-FFF2-40B4-BE49-F238E27FC236}">
                <a16:creationId xmlns:a16="http://schemas.microsoft.com/office/drawing/2014/main" id="{EF7167F9-FED5-FBB7-0A42-20D6C9F51D3C}"/>
              </a:ext>
            </a:extLst>
          </p:cNvPr>
          <p:cNvSpPr>
            <a:spLocks noGrp="1"/>
          </p:cNvSpPr>
          <p:nvPr>
            <p:ph idx="1"/>
          </p:nvPr>
        </p:nvSpPr>
        <p:spPr/>
        <p:txBody>
          <a:bodyPr/>
          <a:lstStyle/>
          <a:p>
            <a:pPr marL="0" indent="0">
              <a:buNone/>
            </a:pPr>
            <a:r>
              <a:rPr lang="en-US" dirty="0"/>
              <a:t>Histogram:</a:t>
            </a:r>
          </a:p>
          <a:p>
            <a:pPr marL="0" indent="0">
              <a:buNone/>
            </a:pPr>
            <a:endParaRPr lang="en-US" dirty="0"/>
          </a:p>
        </p:txBody>
      </p:sp>
      <p:graphicFrame>
        <p:nvGraphicFramePr>
          <p:cNvPr id="4" name="Table 4">
            <a:extLst>
              <a:ext uri="{FF2B5EF4-FFF2-40B4-BE49-F238E27FC236}">
                <a16:creationId xmlns:a16="http://schemas.microsoft.com/office/drawing/2014/main" id="{9DC14892-32D3-1D5F-63E6-B88DC2EED98E}"/>
              </a:ext>
            </a:extLst>
          </p:cNvPr>
          <p:cNvGraphicFramePr>
            <a:graphicFrameLocks noGrp="1"/>
          </p:cNvGraphicFramePr>
          <p:nvPr>
            <p:extLst>
              <p:ext uri="{D42A27DB-BD31-4B8C-83A1-F6EECF244321}">
                <p14:modId xmlns:p14="http://schemas.microsoft.com/office/powerpoint/2010/main" val="2396063855"/>
              </p:ext>
            </p:extLst>
          </p:nvPr>
        </p:nvGraphicFramePr>
        <p:xfrm>
          <a:off x="838200" y="2687319"/>
          <a:ext cx="2875384" cy="2173928"/>
        </p:xfrm>
        <a:graphic>
          <a:graphicData uri="http://schemas.openxmlformats.org/drawingml/2006/table">
            <a:tbl>
              <a:tblPr firstRow="1" bandRow="1">
                <a:tableStyleId>{5C22544A-7EE6-4342-B048-85BDC9FD1C3A}</a:tableStyleId>
              </a:tblPr>
              <a:tblGrid>
                <a:gridCol w="1437692">
                  <a:extLst>
                    <a:ext uri="{9D8B030D-6E8A-4147-A177-3AD203B41FA5}">
                      <a16:colId xmlns:a16="http://schemas.microsoft.com/office/drawing/2014/main" val="1845398315"/>
                    </a:ext>
                  </a:extLst>
                </a:gridCol>
                <a:gridCol w="1437692">
                  <a:extLst>
                    <a:ext uri="{9D8B030D-6E8A-4147-A177-3AD203B41FA5}">
                      <a16:colId xmlns:a16="http://schemas.microsoft.com/office/drawing/2014/main" val="600951188"/>
                    </a:ext>
                  </a:extLst>
                </a:gridCol>
              </a:tblGrid>
              <a:tr h="543482">
                <a:tc>
                  <a:txBody>
                    <a:bodyPr/>
                    <a:lstStyle/>
                    <a:p>
                      <a:r>
                        <a:rPr lang="en-US" dirty="0"/>
                        <a:t>Words</a:t>
                      </a:r>
                    </a:p>
                  </a:txBody>
                  <a:tcPr/>
                </a:tc>
                <a:tc>
                  <a:txBody>
                    <a:bodyPr/>
                    <a:lstStyle/>
                    <a:p>
                      <a:r>
                        <a:rPr lang="en-US" dirty="0"/>
                        <a:t>Frequency</a:t>
                      </a:r>
                    </a:p>
                  </a:txBody>
                  <a:tcPr/>
                </a:tc>
                <a:extLst>
                  <a:ext uri="{0D108BD9-81ED-4DB2-BD59-A6C34878D82A}">
                    <a16:rowId xmlns:a16="http://schemas.microsoft.com/office/drawing/2014/main" val="154213057"/>
                  </a:ext>
                </a:extLst>
              </a:tr>
              <a:tr h="543482">
                <a:tc>
                  <a:txBody>
                    <a:bodyPr/>
                    <a:lstStyle/>
                    <a:p>
                      <a:r>
                        <a:rPr lang="en-US" dirty="0"/>
                        <a:t>good</a:t>
                      </a:r>
                    </a:p>
                  </a:txBody>
                  <a:tcPr/>
                </a:tc>
                <a:tc>
                  <a:txBody>
                    <a:bodyPr/>
                    <a:lstStyle/>
                    <a:p>
                      <a:r>
                        <a:rPr lang="en-US" dirty="0"/>
                        <a:t>3</a:t>
                      </a:r>
                    </a:p>
                  </a:txBody>
                  <a:tcPr/>
                </a:tc>
                <a:extLst>
                  <a:ext uri="{0D108BD9-81ED-4DB2-BD59-A6C34878D82A}">
                    <a16:rowId xmlns:a16="http://schemas.microsoft.com/office/drawing/2014/main" val="2816787551"/>
                  </a:ext>
                </a:extLst>
              </a:tr>
              <a:tr h="543482">
                <a:tc>
                  <a:txBody>
                    <a:bodyPr/>
                    <a:lstStyle/>
                    <a:p>
                      <a:r>
                        <a:rPr lang="en-US" dirty="0"/>
                        <a:t>boy</a:t>
                      </a:r>
                    </a:p>
                  </a:txBody>
                  <a:tcPr/>
                </a:tc>
                <a:tc>
                  <a:txBody>
                    <a:bodyPr/>
                    <a:lstStyle/>
                    <a:p>
                      <a:r>
                        <a:rPr lang="en-US" dirty="0"/>
                        <a:t>2</a:t>
                      </a:r>
                    </a:p>
                  </a:txBody>
                  <a:tcPr/>
                </a:tc>
                <a:extLst>
                  <a:ext uri="{0D108BD9-81ED-4DB2-BD59-A6C34878D82A}">
                    <a16:rowId xmlns:a16="http://schemas.microsoft.com/office/drawing/2014/main" val="411787803"/>
                  </a:ext>
                </a:extLst>
              </a:tr>
              <a:tr h="543482">
                <a:tc>
                  <a:txBody>
                    <a:bodyPr/>
                    <a:lstStyle/>
                    <a:p>
                      <a:r>
                        <a:rPr lang="en-US" dirty="0"/>
                        <a:t>girl</a:t>
                      </a:r>
                    </a:p>
                  </a:txBody>
                  <a:tcPr/>
                </a:tc>
                <a:tc>
                  <a:txBody>
                    <a:bodyPr/>
                    <a:lstStyle/>
                    <a:p>
                      <a:r>
                        <a:rPr lang="en-US" dirty="0"/>
                        <a:t>2</a:t>
                      </a:r>
                    </a:p>
                  </a:txBody>
                  <a:tcPr/>
                </a:tc>
                <a:extLst>
                  <a:ext uri="{0D108BD9-81ED-4DB2-BD59-A6C34878D82A}">
                    <a16:rowId xmlns:a16="http://schemas.microsoft.com/office/drawing/2014/main" val="2825913473"/>
                  </a:ext>
                </a:extLst>
              </a:tr>
            </a:tbl>
          </a:graphicData>
        </a:graphic>
      </p:graphicFrame>
      <p:cxnSp>
        <p:nvCxnSpPr>
          <p:cNvPr id="6" name="Straight Arrow Connector 5">
            <a:extLst>
              <a:ext uri="{FF2B5EF4-FFF2-40B4-BE49-F238E27FC236}">
                <a16:creationId xmlns:a16="http://schemas.microsoft.com/office/drawing/2014/main" id="{AB40CF89-568A-5E99-D5E6-1011EC755BA7}"/>
              </a:ext>
            </a:extLst>
          </p:cNvPr>
          <p:cNvCxnSpPr/>
          <p:nvPr/>
        </p:nvCxnSpPr>
        <p:spPr>
          <a:xfrm>
            <a:off x="4385388" y="3512975"/>
            <a:ext cx="2808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7">
            <a:extLst>
              <a:ext uri="{FF2B5EF4-FFF2-40B4-BE49-F238E27FC236}">
                <a16:creationId xmlns:a16="http://schemas.microsoft.com/office/drawing/2014/main" id="{C68F8C19-D15B-E486-B77E-49340B9798FA}"/>
              </a:ext>
            </a:extLst>
          </p:cNvPr>
          <p:cNvGraphicFramePr>
            <a:graphicFrameLocks noGrp="1"/>
          </p:cNvGraphicFramePr>
          <p:nvPr>
            <p:extLst>
              <p:ext uri="{D42A27DB-BD31-4B8C-83A1-F6EECF244321}">
                <p14:modId xmlns:p14="http://schemas.microsoft.com/office/powerpoint/2010/main" val="2501426297"/>
              </p:ext>
            </p:extLst>
          </p:nvPr>
        </p:nvGraphicFramePr>
        <p:xfrm>
          <a:off x="7816979" y="2501900"/>
          <a:ext cx="3174484" cy="2443325"/>
        </p:xfrm>
        <a:graphic>
          <a:graphicData uri="http://schemas.openxmlformats.org/drawingml/2006/table">
            <a:tbl>
              <a:tblPr firstRow="1" bandRow="1">
                <a:tableStyleId>{5C22544A-7EE6-4342-B048-85BDC9FD1C3A}</a:tableStyleId>
              </a:tblPr>
              <a:tblGrid>
                <a:gridCol w="793621">
                  <a:extLst>
                    <a:ext uri="{9D8B030D-6E8A-4147-A177-3AD203B41FA5}">
                      <a16:colId xmlns:a16="http://schemas.microsoft.com/office/drawing/2014/main" val="1560219600"/>
                    </a:ext>
                  </a:extLst>
                </a:gridCol>
                <a:gridCol w="793621">
                  <a:extLst>
                    <a:ext uri="{9D8B030D-6E8A-4147-A177-3AD203B41FA5}">
                      <a16:colId xmlns:a16="http://schemas.microsoft.com/office/drawing/2014/main" val="4152744096"/>
                    </a:ext>
                  </a:extLst>
                </a:gridCol>
                <a:gridCol w="793621">
                  <a:extLst>
                    <a:ext uri="{9D8B030D-6E8A-4147-A177-3AD203B41FA5}">
                      <a16:colId xmlns:a16="http://schemas.microsoft.com/office/drawing/2014/main" val="1922140134"/>
                    </a:ext>
                  </a:extLst>
                </a:gridCol>
                <a:gridCol w="793621">
                  <a:extLst>
                    <a:ext uri="{9D8B030D-6E8A-4147-A177-3AD203B41FA5}">
                      <a16:colId xmlns:a16="http://schemas.microsoft.com/office/drawing/2014/main" val="4293050871"/>
                    </a:ext>
                  </a:extLst>
                </a:gridCol>
              </a:tblGrid>
              <a:tr h="488665">
                <a:tc>
                  <a:txBody>
                    <a:bodyPr/>
                    <a:lstStyle/>
                    <a:p>
                      <a:endParaRPr lang="en-US" dirty="0"/>
                    </a:p>
                  </a:txBody>
                  <a:tcPr/>
                </a:tc>
                <a:tc>
                  <a:txBody>
                    <a:bodyPr/>
                    <a:lstStyle/>
                    <a:p>
                      <a:r>
                        <a:rPr lang="en-US" dirty="0"/>
                        <a:t>F1</a:t>
                      </a:r>
                    </a:p>
                  </a:txBody>
                  <a:tcPr/>
                </a:tc>
                <a:tc>
                  <a:txBody>
                    <a:bodyPr/>
                    <a:lstStyle/>
                    <a:p>
                      <a:r>
                        <a:rPr lang="en-US" dirty="0"/>
                        <a:t>F2</a:t>
                      </a:r>
                    </a:p>
                  </a:txBody>
                  <a:tcPr/>
                </a:tc>
                <a:tc>
                  <a:txBody>
                    <a:bodyPr/>
                    <a:lstStyle/>
                    <a:p>
                      <a:r>
                        <a:rPr lang="en-US" dirty="0"/>
                        <a:t>F3</a:t>
                      </a:r>
                    </a:p>
                  </a:txBody>
                  <a:tcPr/>
                </a:tc>
                <a:extLst>
                  <a:ext uri="{0D108BD9-81ED-4DB2-BD59-A6C34878D82A}">
                    <a16:rowId xmlns:a16="http://schemas.microsoft.com/office/drawing/2014/main" val="1195923967"/>
                  </a:ext>
                </a:extLst>
              </a:tr>
              <a:tr h="488665">
                <a:tc>
                  <a:txBody>
                    <a:bodyPr/>
                    <a:lstStyle/>
                    <a:p>
                      <a:endParaRPr lang="en-US" dirty="0"/>
                    </a:p>
                  </a:txBody>
                  <a:tcPr/>
                </a:tc>
                <a:tc>
                  <a:txBody>
                    <a:bodyPr/>
                    <a:lstStyle/>
                    <a:p>
                      <a:r>
                        <a:rPr lang="en-US" dirty="0"/>
                        <a:t>good</a:t>
                      </a:r>
                    </a:p>
                  </a:txBody>
                  <a:tcPr/>
                </a:tc>
                <a:tc>
                  <a:txBody>
                    <a:bodyPr/>
                    <a:lstStyle/>
                    <a:p>
                      <a:r>
                        <a:rPr lang="en-US" dirty="0"/>
                        <a:t>boy</a:t>
                      </a:r>
                    </a:p>
                  </a:txBody>
                  <a:tcPr/>
                </a:tc>
                <a:tc>
                  <a:txBody>
                    <a:bodyPr/>
                    <a:lstStyle/>
                    <a:p>
                      <a:r>
                        <a:rPr lang="en-US" dirty="0"/>
                        <a:t>girl</a:t>
                      </a:r>
                    </a:p>
                  </a:txBody>
                  <a:tcPr/>
                </a:tc>
                <a:extLst>
                  <a:ext uri="{0D108BD9-81ED-4DB2-BD59-A6C34878D82A}">
                    <a16:rowId xmlns:a16="http://schemas.microsoft.com/office/drawing/2014/main" val="3484869818"/>
                  </a:ext>
                </a:extLst>
              </a:tr>
              <a:tr h="488665">
                <a:tc>
                  <a:txBody>
                    <a:bodyPr/>
                    <a:lstStyle/>
                    <a:p>
                      <a:r>
                        <a:rPr lang="en-US" dirty="0"/>
                        <a:t>S1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1997570906"/>
                  </a:ext>
                </a:extLst>
              </a:tr>
              <a:tr h="488665">
                <a:tc>
                  <a:txBody>
                    <a:bodyPr/>
                    <a:lstStyle/>
                    <a:p>
                      <a:r>
                        <a:rPr lang="en-US" dirty="0"/>
                        <a:t>S2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207147062"/>
                  </a:ext>
                </a:extLst>
              </a:tr>
              <a:tr h="488665">
                <a:tc>
                  <a:txBody>
                    <a:bodyPr/>
                    <a:lstStyle/>
                    <a:p>
                      <a:r>
                        <a:rPr lang="en-US" dirty="0"/>
                        <a:t>S3</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902013950"/>
                  </a:ext>
                </a:extLst>
              </a:tr>
            </a:tbl>
          </a:graphicData>
        </a:graphic>
      </p:graphicFrame>
      <p:sp>
        <p:nvSpPr>
          <p:cNvPr id="9" name="TextBox 8">
            <a:extLst>
              <a:ext uri="{FF2B5EF4-FFF2-40B4-BE49-F238E27FC236}">
                <a16:creationId xmlns:a16="http://schemas.microsoft.com/office/drawing/2014/main" id="{8270D34A-906E-A598-C797-7BF9E5BE5F83}"/>
              </a:ext>
            </a:extLst>
          </p:cNvPr>
          <p:cNvSpPr txBox="1"/>
          <p:nvPr/>
        </p:nvSpPr>
        <p:spPr>
          <a:xfrm>
            <a:off x="8880540" y="2047121"/>
            <a:ext cx="1047361" cy="369332"/>
          </a:xfrm>
          <a:prstGeom prst="rect">
            <a:avLst/>
          </a:prstGeom>
          <a:noFill/>
        </p:spPr>
        <p:txBody>
          <a:bodyPr wrap="square">
            <a:spAutoFit/>
          </a:bodyPr>
          <a:lstStyle/>
          <a:p>
            <a:r>
              <a:rPr lang="en-US" dirty="0"/>
              <a:t>Features</a:t>
            </a:r>
          </a:p>
        </p:txBody>
      </p:sp>
    </p:spTree>
    <p:extLst>
      <p:ext uri="{BB962C8B-B14F-4D97-AF65-F5344CB8AC3E}">
        <p14:creationId xmlns:p14="http://schemas.microsoft.com/office/powerpoint/2010/main" val="843193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144F1-668C-8D60-68F6-7542E0FCF04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Architecture</a:t>
            </a:r>
          </a:p>
        </p:txBody>
      </p:sp>
      <p:cxnSp>
        <p:nvCxnSpPr>
          <p:cNvPr id="20"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A5482788-2088-E76F-5CAE-D8B8AB9963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567" y="2638824"/>
            <a:ext cx="5455917" cy="3573625"/>
          </a:xfrm>
          <a:prstGeom prst="rect">
            <a:avLst/>
          </a:prstGeom>
        </p:spPr>
      </p:pic>
      <p:cxnSp>
        <p:nvCxnSpPr>
          <p:cNvPr id="21"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0BECEA68-6969-7546-C7C5-F2839A900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3545870"/>
            <a:ext cx="5455917" cy="1759532"/>
          </a:xfrm>
          <a:prstGeom prst="rect">
            <a:avLst/>
          </a:prstGeom>
        </p:spPr>
      </p:pic>
    </p:spTree>
    <p:extLst>
      <p:ext uri="{BB962C8B-B14F-4D97-AF65-F5344CB8AC3E}">
        <p14:creationId xmlns:p14="http://schemas.microsoft.com/office/powerpoint/2010/main" val="1825089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2514A-C736-7B35-CD47-0EC7F715E1B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Encoder Working</a:t>
            </a:r>
          </a:p>
        </p:txBody>
      </p:sp>
      <p:pic>
        <p:nvPicPr>
          <p:cNvPr id="5" name="Content Placeholder 4" descr="Diagram&#10;&#10;Description automatically generated">
            <a:extLst>
              <a:ext uri="{FF2B5EF4-FFF2-40B4-BE49-F238E27FC236}">
                <a16:creationId xmlns:a16="http://schemas.microsoft.com/office/drawing/2014/main" id="{4AB726D9-A367-EE09-0D71-AFA1EA74E6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316" y="1359722"/>
            <a:ext cx="6780700" cy="4136226"/>
          </a:xfrm>
          <a:prstGeom prst="rect">
            <a:avLst/>
          </a:prstGeom>
        </p:spPr>
      </p:pic>
    </p:spTree>
    <p:extLst>
      <p:ext uri="{BB962C8B-B14F-4D97-AF65-F5344CB8AC3E}">
        <p14:creationId xmlns:p14="http://schemas.microsoft.com/office/powerpoint/2010/main" val="2218172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2407237-4F7C-F842-387E-284A7C1BEA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40585"/>
            <a:ext cx="5294716" cy="3176828"/>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diagram, application&#10;&#10;Description automatically generated">
            <a:extLst>
              <a:ext uri="{FF2B5EF4-FFF2-40B4-BE49-F238E27FC236}">
                <a16:creationId xmlns:a16="http://schemas.microsoft.com/office/drawing/2014/main" id="{FE77E132-D986-D4BE-2E94-F15DB304A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947102"/>
            <a:ext cx="5294715" cy="4963796"/>
          </a:xfrm>
          <a:prstGeom prst="rect">
            <a:avLst/>
          </a:prstGeom>
        </p:spPr>
      </p:pic>
    </p:spTree>
    <p:extLst>
      <p:ext uri="{BB962C8B-B14F-4D97-AF65-F5344CB8AC3E}">
        <p14:creationId xmlns:p14="http://schemas.microsoft.com/office/powerpoint/2010/main" val="3094323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BB80C0D4-779A-81EB-5D56-FC2DFD37AA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84"/>
          <a:stretch/>
        </p:blipFill>
        <p:spPr>
          <a:xfrm>
            <a:off x="838199" y="735153"/>
            <a:ext cx="10515602" cy="5387693"/>
          </a:xfrm>
          <a:prstGeom prst="rect">
            <a:avLst/>
          </a:prstGeom>
        </p:spPr>
      </p:pic>
    </p:spTree>
    <p:extLst>
      <p:ext uri="{BB962C8B-B14F-4D97-AF65-F5344CB8AC3E}">
        <p14:creationId xmlns:p14="http://schemas.microsoft.com/office/powerpoint/2010/main" val="3600674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23C8-78B8-1B9E-AC22-8C1539329FF3}"/>
              </a:ext>
            </a:extLst>
          </p:cNvPr>
          <p:cNvSpPr>
            <a:spLocks noGrp="1"/>
          </p:cNvSpPr>
          <p:nvPr>
            <p:ph type="title"/>
          </p:nvPr>
        </p:nvSpPr>
        <p:spPr/>
        <p:txBody>
          <a:bodyPr/>
          <a:lstStyle/>
          <a:p>
            <a:r>
              <a:rPr lang="en-US" dirty="0"/>
              <a:t>Explanation of working</a:t>
            </a:r>
          </a:p>
        </p:txBody>
      </p:sp>
      <p:sp>
        <p:nvSpPr>
          <p:cNvPr id="3" name="Content Placeholder 2">
            <a:extLst>
              <a:ext uri="{FF2B5EF4-FFF2-40B4-BE49-F238E27FC236}">
                <a16:creationId xmlns:a16="http://schemas.microsoft.com/office/drawing/2014/main" id="{DDC29DD2-4415-FE70-8DFB-A7178EA8FB1F}"/>
              </a:ext>
            </a:extLst>
          </p:cNvPr>
          <p:cNvSpPr>
            <a:spLocks noGrp="1"/>
          </p:cNvSpPr>
          <p:nvPr>
            <p:ph idx="1"/>
          </p:nvPr>
        </p:nvSpPr>
        <p:spPr/>
        <p:txBody>
          <a:bodyPr/>
          <a:lstStyle/>
          <a:p>
            <a:r>
              <a:rPr lang="en-US" b="0" i="0" dirty="0">
                <a:solidFill>
                  <a:srgbClr val="222222"/>
                </a:solidFill>
                <a:effectLst/>
                <a:latin typeface="Helvetica" panose="020B0604020202020204" pitchFamily="34" charset="0"/>
              </a:rPr>
              <a:t>The encoder start by processing the input sequence. The output of the top encoder is then transformed into a set of attention vectors K and V.</a:t>
            </a:r>
          </a:p>
          <a:p>
            <a:r>
              <a:rPr lang="en-US" b="0" i="0" dirty="0">
                <a:solidFill>
                  <a:srgbClr val="222222"/>
                </a:solidFill>
                <a:effectLst/>
                <a:latin typeface="Helvetica" panose="020B0604020202020204" pitchFamily="34" charset="0"/>
              </a:rPr>
              <a:t> The output of each step is fed to the bottom decoder in the next time step, and the decoders bubble up their decoding results just like the encoders did. </a:t>
            </a:r>
          </a:p>
          <a:p>
            <a:r>
              <a:rPr lang="en-US" dirty="0">
                <a:solidFill>
                  <a:srgbClr val="222222"/>
                </a:solidFill>
                <a:latin typeface="Helvetica" panose="020B0604020202020204" pitchFamily="34" charset="0"/>
              </a:rPr>
              <a:t>J</a:t>
            </a:r>
            <a:r>
              <a:rPr lang="en-US" b="0" i="0" dirty="0">
                <a:solidFill>
                  <a:srgbClr val="222222"/>
                </a:solidFill>
                <a:effectLst/>
                <a:latin typeface="Helvetica" panose="020B0604020202020204" pitchFamily="34" charset="0"/>
              </a:rPr>
              <a:t>ust like the encoder inputs, embedding and positional encoding is done to those decoder inputs to indicate the position of each word.</a:t>
            </a:r>
            <a:endParaRPr lang="en-US" dirty="0">
              <a:solidFill>
                <a:srgbClr val="222222"/>
              </a:solidFill>
              <a:latin typeface="Helvetica" panose="020B0604020202020204" pitchFamily="34" charset="0"/>
            </a:endParaRPr>
          </a:p>
          <a:p>
            <a:endParaRPr lang="en-US" dirty="0"/>
          </a:p>
        </p:txBody>
      </p:sp>
    </p:spTree>
    <p:extLst>
      <p:ext uri="{BB962C8B-B14F-4D97-AF65-F5344CB8AC3E}">
        <p14:creationId xmlns:p14="http://schemas.microsoft.com/office/powerpoint/2010/main" val="3760755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B4A1-078C-A0A7-9920-B365E75F8E42}"/>
              </a:ext>
            </a:extLst>
          </p:cNvPr>
          <p:cNvSpPr>
            <a:spLocks noGrp="1"/>
          </p:cNvSpPr>
          <p:nvPr>
            <p:ph type="title"/>
          </p:nvPr>
        </p:nvSpPr>
        <p:spPr/>
        <p:txBody>
          <a:bodyPr/>
          <a:lstStyle/>
          <a:p>
            <a:r>
              <a:rPr lang="en-US" dirty="0"/>
              <a:t>Explanation of working</a:t>
            </a:r>
          </a:p>
        </p:txBody>
      </p:sp>
      <p:sp>
        <p:nvSpPr>
          <p:cNvPr id="3" name="Content Placeholder 2">
            <a:extLst>
              <a:ext uri="{FF2B5EF4-FFF2-40B4-BE49-F238E27FC236}">
                <a16:creationId xmlns:a16="http://schemas.microsoft.com/office/drawing/2014/main" id="{FDF20FA8-8264-06D0-98A3-E7017BC6815C}"/>
              </a:ext>
            </a:extLst>
          </p:cNvPr>
          <p:cNvSpPr>
            <a:spLocks noGrp="1"/>
          </p:cNvSpPr>
          <p:nvPr>
            <p:ph idx="1"/>
          </p:nvPr>
        </p:nvSpPr>
        <p:spPr/>
        <p:txBody>
          <a:bodyPr/>
          <a:lstStyle/>
          <a:p>
            <a:pPr marL="0" indent="0">
              <a:buNone/>
            </a:pPr>
            <a:r>
              <a:rPr lang="en-US" b="0" i="0" dirty="0">
                <a:solidFill>
                  <a:srgbClr val="222222"/>
                </a:solidFill>
                <a:effectLst/>
                <a:latin typeface="Helvetica" panose="020B0604020202020204" pitchFamily="34" charset="0"/>
              </a:rPr>
              <a:t>The self attention layers in the decoder operate in a slightly different way than the one in the encoder:</a:t>
            </a:r>
          </a:p>
          <a:p>
            <a:r>
              <a:rPr lang="en-US" b="0" i="0" dirty="0">
                <a:solidFill>
                  <a:srgbClr val="222222"/>
                </a:solidFill>
                <a:effectLst/>
                <a:latin typeface="Helvetica" panose="020B0604020202020204" pitchFamily="34" charset="0"/>
              </a:rPr>
              <a:t>In the decoder, the self-attention layer is only allowed to attend to earlier positions in the output sequence. This is done by masking future positions.</a:t>
            </a:r>
          </a:p>
          <a:p>
            <a:r>
              <a:rPr lang="en-US" b="0" i="0" dirty="0">
                <a:solidFill>
                  <a:srgbClr val="222222"/>
                </a:solidFill>
                <a:effectLst/>
                <a:latin typeface="Helvetica" panose="020B0604020202020204" pitchFamily="34" charset="0"/>
              </a:rPr>
              <a:t>The “Encoder-Decoder Attention” layer works just like multiheaded self-attention, except it creates its Queries matrix from the layer below it, and takes the Keys and Values matrix from the output of the encoder stack.</a:t>
            </a:r>
            <a:endParaRPr lang="en-US" dirty="0"/>
          </a:p>
        </p:txBody>
      </p:sp>
    </p:spTree>
    <p:extLst>
      <p:ext uri="{BB962C8B-B14F-4D97-AF65-F5344CB8AC3E}">
        <p14:creationId xmlns:p14="http://schemas.microsoft.com/office/powerpoint/2010/main" val="2112504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4186-476E-B511-0DA3-FDFD8CB39CD9}"/>
              </a:ext>
            </a:extLst>
          </p:cNvPr>
          <p:cNvSpPr>
            <a:spLocks noGrp="1"/>
          </p:cNvSpPr>
          <p:nvPr>
            <p:ph type="title"/>
          </p:nvPr>
        </p:nvSpPr>
        <p:spPr/>
        <p:txBody>
          <a:bodyPr/>
          <a:lstStyle/>
          <a:p>
            <a:r>
              <a:rPr lang="en-US" dirty="0"/>
              <a:t>Final Layer </a:t>
            </a:r>
          </a:p>
        </p:txBody>
      </p:sp>
      <p:pic>
        <p:nvPicPr>
          <p:cNvPr id="5" name="Content Placeholder 4">
            <a:extLst>
              <a:ext uri="{FF2B5EF4-FFF2-40B4-BE49-F238E27FC236}">
                <a16:creationId xmlns:a16="http://schemas.microsoft.com/office/drawing/2014/main" id="{BF716701-82CD-B520-6F13-AB5591B64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2747" y="1825625"/>
            <a:ext cx="7403991" cy="4351338"/>
          </a:xfrm>
        </p:spPr>
      </p:pic>
    </p:spTree>
    <p:extLst>
      <p:ext uri="{BB962C8B-B14F-4D97-AF65-F5344CB8AC3E}">
        <p14:creationId xmlns:p14="http://schemas.microsoft.com/office/powerpoint/2010/main" val="2973723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36D431-31B5-C599-940E-485AD4359186}"/>
              </a:ext>
            </a:extLst>
          </p:cNvPr>
          <p:cNvSpPr>
            <a:spLocks noGrp="1"/>
          </p:cNvSpPr>
          <p:nvPr>
            <p:ph type="ctrTitle"/>
          </p:nvPr>
        </p:nvSpPr>
        <p:spPr>
          <a:xfrm>
            <a:off x="905070" y="1719522"/>
            <a:ext cx="10381860" cy="2387600"/>
          </a:xfrm>
        </p:spPr>
        <p:txBody>
          <a:bodyPr>
            <a:normAutofit fontScale="90000"/>
          </a:bodyPr>
          <a:lstStyle/>
          <a:p>
            <a:r>
              <a:rPr lang="en-US" dirty="0"/>
              <a:t>Bidirectional Encoder Representations from Transformers (BERT)</a:t>
            </a:r>
          </a:p>
        </p:txBody>
      </p:sp>
      <p:sp>
        <p:nvSpPr>
          <p:cNvPr id="5" name="Subtitle 4">
            <a:extLst>
              <a:ext uri="{FF2B5EF4-FFF2-40B4-BE49-F238E27FC236}">
                <a16:creationId xmlns:a16="http://schemas.microsoft.com/office/drawing/2014/main" id="{91AAEC8A-1A51-C1DA-FD0D-2F8D9EBEC661}"/>
              </a:ext>
            </a:extLst>
          </p:cNvPr>
          <p:cNvSpPr>
            <a:spLocks noGrp="1"/>
          </p:cNvSpPr>
          <p:nvPr>
            <p:ph type="subTitle" idx="1"/>
          </p:nvPr>
        </p:nvSpPr>
        <p:spPr>
          <a:xfrm>
            <a:off x="1524000" y="4227189"/>
            <a:ext cx="9144000" cy="1655762"/>
          </a:xfrm>
        </p:spPr>
        <p:txBody>
          <a:bodyPr/>
          <a:lstStyle/>
          <a:p>
            <a:endParaRPr lang="en-US" dirty="0"/>
          </a:p>
        </p:txBody>
      </p:sp>
    </p:spTree>
    <p:extLst>
      <p:ext uri="{BB962C8B-B14F-4D97-AF65-F5344CB8AC3E}">
        <p14:creationId xmlns:p14="http://schemas.microsoft.com/office/powerpoint/2010/main" val="2480399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5D61-CA2E-BA6D-02DB-8BC6DF7151A7}"/>
              </a:ext>
            </a:extLst>
          </p:cNvPr>
          <p:cNvSpPr>
            <a:spLocks noGrp="1"/>
          </p:cNvSpPr>
          <p:nvPr>
            <p:ph type="title"/>
          </p:nvPr>
        </p:nvSpPr>
        <p:spPr/>
        <p:txBody>
          <a:bodyPr/>
          <a:lstStyle/>
          <a:p>
            <a:r>
              <a:rPr lang="en-US" b="1" dirty="0"/>
              <a:t>BERT model</a:t>
            </a:r>
          </a:p>
        </p:txBody>
      </p:sp>
      <p:sp>
        <p:nvSpPr>
          <p:cNvPr id="3" name="Content Placeholder 2">
            <a:extLst>
              <a:ext uri="{FF2B5EF4-FFF2-40B4-BE49-F238E27FC236}">
                <a16:creationId xmlns:a16="http://schemas.microsoft.com/office/drawing/2014/main" id="{A58E4889-6069-694E-811D-0FA1C10A0B93}"/>
              </a:ext>
            </a:extLst>
          </p:cNvPr>
          <p:cNvSpPr>
            <a:spLocks noGrp="1"/>
          </p:cNvSpPr>
          <p:nvPr>
            <p:ph idx="1"/>
          </p:nvPr>
        </p:nvSpPr>
        <p:spPr/>
        <p:txBody>
          <a:bodyPr/>
          <a:lstStyle/>
          <a:p>
            <a:pPr algn="l"/>
            <a:r>
              <a:rPr lang="en-US" b="0" i="0" dirty="0">
                <a:solidFill>
                  <a:srgbClr val="292929"/>
                </a:solidFill>
                <a:effectLst/>
                <a:latin typeface="source-serif-pro"/>
              </a:rPr>
              <a:t>BERT architecture consists of several Transformer encoders stacked together. Each Transformer encoder encapsulates two sub-layers: a self-attention layer and a feed-forward layer.</a:t>
            </a:r>
          </a:p>
          <a:p>
            <a:pPr algn="l"/>
            <a:r>
              <a:rPr lang="en-US" b="0" i="0" dirty="0">
                <a:solidFill>
                  <a:srgbClr val="292929"/>
                </a:solidFill>
                <a:effectLst/>
                <a:latin typeface="source-serif-pro"/>
              </a:rPr>
              <a:t>There are two different BERT models:</a:t>
            </a:r>
          </a:p>
          <a:p>
            <a:pPr algn="l">
              <a:buFont typeface="+mj-lt"/>
              <a:buAutoNum type="arabicPeriod"/>
            </a:pPr>
            <a:r>
              <a:rPr lang="en-US" b="0" i="0" dirty="0">
                <a:solidFill>
                  <a:srgbClr val="292929"/>
                </a:solidFill>
                <a:effectLst/>
                <a:latin typeface="source-serif-pro"/>
              </a:rPr>
              <a:t>BERT </a:t>
            </a:r>
            <a:r>
              <a:rPr lang="en-US" b="1" i="0" dirty="0">
                <a:solidFill>
                  <a:srgbClr val="292929"/>
                </a:solidFill>
                <a:effectLst/>
                <a:latin typeface="source-serif-pro"/>
              </a:rPr>
              <a:t>base</a:t>
            </a:r>
            <a:r>
              <a:rPr lang="en-US" b="0" i="0" dirty="0">
                <a:solidFill>
                  <a:srgbClr val="292929"/>
                </a:solidFill>
                <a:effectLst/>
                <a:latin typeface="source-serif-pro"/>
              </a:rPr>
              <a:t>, which is a BERT model consists of 12 layers of Transformer encoder, 12 attention heads, 768 hidden size, and 110M parameters.</a:t>
            </a:r>
          </a:p>
          <a:p>
            <a:pPr algn="l">
              <a:buFont typeface="+mj-lt"/>
              <a:buAutoNum type="arabicPeriod"/>
            </a:pPr>
            <a:r>
              <a:rPr lang="en-US" b="0" i="0" dirty="0">
                <a:solidFill>
                  <a:srgbClr val="292929"/>
                </a:solidFill>
                <a:effectLst/>
                <a:latin typeface="source-serif-pro"/>
              </a:rPr>
              <a:t>BERT </a:t>
            </a:r>
            <a:r>
              <a:rPr lang="en-US" b="1" i="0" dirty="0">
                <a:solidFill>
                  <a:srgbClr val="292929"/>
                </a:solidFill>
                <a:effectLst/>
                <a:latin typeface="source-serif-pro"/>
              </a:rPr>
              <a:t>large</a:t>
            </a:r>
            <a:r>
              <a:rPr lang="en-US" b="0" i="0" dirty="0">
                <a:solidFill>
                  <a:srgbClr val="292929"/>
                </a:solidFill>
                <a:effectLst/>
                <a:latin typeface="source-serif-pro"/>
              </a:rPr>
              <a:t>, which is a BERT model consists of 24 layers of Transformer encoder,16 attention heads, 1024 hidden size, and 340 parameters.</a:t>
            </a:r>
          </a:p>
          <a:p>
            <a:endParaRPr lang="en-US" dirty="0"/>
          </a:p>
        </p:txBody>
      </p:sp>
    </p:spTree>
    <p:extLst>
      <p:ext uri="{BB962C8B-B14F-4D97-AF65-F5344CB8AC3E}">
        <p14:creationId xmlns:p14="http://schemas.microsoft.com/office/powerpoint/2010/main" val="1545958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16A23-D846-0600-481D-54B759B937FD}"/>
              </a:ext>
            </a:extLst>
          </p:cNvPr>
          <p:cNvSpPr>
            <a:spLocks noGrp="1"/>
          </p:cNvSpPr>
          <p:nvPr>
            <p:ph type="title"/>
          </p:nvPr>
        </p:nvSpPr>
        <p:spPr/>
        <p:txBody>
          <a:bodyPr/>
          <a:lstStyle/>
          <a:p>
            <a:r>
              <a:rPr lang="en-US" dirty="0">
                <a:solidFill>
                  <a:srgbClr val="292929"/>
                </a:solidFill>
                <a:latin typeface="source-serif-pro"/>
              </a:rPr>
              <a:t>W</a:t>
            </a:r>
            <a:r>
              <a:rPr lang="en-US" b="0" i="0" dirty="0">
                <a:solidFill>
                  <a:srgbClr val="292929"/>
                </a:solidFill>
                <a:effectLst/>
                <a:latin typeface="source-serif-pro"/>
              </a:rPr>
              <a:t>hy BERT is a powerful language model</a:t>
            </a:r>
            <a:endParaRPr lang="en-US" dirty="0"/>
          </a:p>
        </p:txBody>
      </p:sp>
      <p:sp>
        <p:nvSpPr>
          <p:cNvPr id="3" name="Content Placeholder 2">
            <a:extLst>
              <a:ext uri="{FF2B5EF4-FFF2-40B4-BE49-F238E27FC236}">
                <a16:creationId xmlns:a16="http://schemas.microsoft.com/office/drawing/2014/main" id="{125661C7-8D90-B7DD-85ED-E7CA261DC53A}"/>
              </a:ext>
            </a:extLst>
          </p:cNvPr>
          <p:cNvSpPr>
            <a:spLocks noGrp="1"/>
          </p:cNvSpPr>
          <p:nvPr>
            <p:ph idx="1"/>
          </p:nvPr>
        </p:nvSpPr>
        <p:spPr/>
        <p:txBody>
          <a:bodyPr/>
          <a:lstStyle/>
          <a:p>
            <a:pPr algn="l"/>
            <a:r>
              <a:rPr lang="en-US" b="0" i="0" dirty="0">
                <a:solidFill>
                  <a:srgbClr val="292929"/>
                </a:solidFill>
                <a:effectLst/>
                <a:latin typeface="source-serif-pro"/>
              </a:rPr>
              <a:t>There are at least two reasons:</a:t>
            </a:r>
          </a:p>
          <a:p>
            <a:pPr algn="l">
              <a:buFont typeface="+mj-lt"/>
              <a:buAutoNum type="arabicPeriod"/>
            </a:pPr>
            <a:r>
              <a:rPr lang="en-US" b="0" i="0" dirty="0">
                <a:solidFill>
                  <a:srgbClr val="292929"/>
                </a:solidFill>
                <a:effectLst/>
                <a:latin typeface="source-serif-pro"/>
              </a:rPr>
              <a:t>It is pre-trained on unlabeled data extracted from </a:t>
            </a:r>
            <a:r>
              <a:rPr lang="en-US" b="0" i="0" dirty="0" err="1">
                <a:solidFill>
                  <a:srgbClr val="292929"/>
                </a:solidFill>
                <a:effectLst/>
                <a:latin typeface="source-serif-pro"/>
              </a:rPr>
              <a:t>BooksCorpus</a:t>
            </a:r>
            <a:r>
              <a:rPr lang="en-US" b="0" i="0" dirty="0">
                <a:solidFill>
                  <a:srgbClr val="292929"/>
                </a:solidFill>
                <a:effectLst/>
                <a:latin typeface="source-serif-pro"/>
              </a:rPr>
              <a:t>, which has 800M words, and from Wikipedia, which has 2,500M words.</a:t>
            </a:r>
          </a:p>
          <a:p>
            <a:pPr algn="l">
              <a:buFont typeface="+mj-lt"/>
              <a:buAutoNum type="arabicPeriod"/>
            </a:pPr>
            <a:r>
              <a:rPr lang="en-US" b="0" i="0" dirty="0">
                <a:solidFill>
                  <a:srgbClr val="292929"/>
                </a:solidFill>
                <a:effectLst/>
                <a:latin typeface="source-serif-pro"/>
              </a:rPr>
              <a:t>As the name suggests, it is pre-trained by utilizing the bidirectional nature of the encoder stacks. This means that BERT learns information from a sequence of words not only from left to right, but also from right to left.</a:t>
            </a:r>
          </a:p>
          <a:p>
            <a:endParaRPr lang="en-US" dirty="0"/>
          </a:p>
        </p:txBody>
      </p:sp>
    </p:spTree>
    <p:extLst>
      <p:ext uri="{BB962C8B-B14F-4D97-AF65-F5344CB8AC3E}">
        <p14:creationId xmlns:p14="http://schemas.microsoft.com/office/powerpoint/2010/main" val="107504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71F0-7EB6-4D46-0FE8-2A8CF88A958A}"/>
              </a:ext>
            </a:extLst>
          </p:cNvPr>
          <p:cNvSpPr>
            <a:spLocks noGrp="1"/>
          </p:cNvSpPr>
          <p:nvPr>
            <p:ph type="title"/>
          </p:nvPr>
        </p:nvSpPr>
        <p:spPr/>
        <p:txBody>
          <a:bodyPr/>
          <a:lstStyle/>
          <a:p>
            <a:r>
              <a:rPr lang="en-US" b="1" dirty="0"/>
              <a:t>Disadvantages</a:t>
            </a:r>
          </a:p>
        </p:txBody>
      </p:sp>
      <p:sp>
        <p:nvSpPr>
          <p:cNvPr id="3" name="Content Placeholder 2">
            <a:extLst>
              <a:ext uri="{FF2B5EF4-FFF2-40B4-BE49-F238E27FC236}">
                <a16:creationId xmlns:a16="http://schemas.microsoft.com/office/drawing/2014/main" id="{FBE5EB7F-1A26-FDA9-8CC7-8904CCAC74BC}"/>
              </a:ext>
            </a:extLst>
          </p:cNvPr>
          <p:cNvSpPr>
            <a:spLocks noGrp="1"/>
          </p:cNvSpPr>
          <p:nvPr>
            <p:ph idx="1"/>
          </p:nvPr>
        </p:nvSpPr>
        <p:spPr/>
        <p:txBody>
          <a:bodyPr/>
          <a:lstStyle/>
          <a:p>
            <a:r>
              <a:rPr lang="en-US" dirty="0"/>
              <a:t>Not able to derive which word is more important as representation is the same.</a:t>
            </a:r>
          </a:p>
          <a:p>
            <a:endParaRPr lang="en-US" dirty="0"/>
          </a:p>
          <a:p>
            <a:r>
              <a:rPr lang="en-US" dirty="0" err="1"/>
              <a:t>Eg</a:t>
            </a:r>
            <a:r>
              <a:rPr lang="en-US" dirty="0"/>
              <a:t>: ‘good’ &amp; ‘boy’ both have the same value ‘1’, when ‘good’ is more important.</a:t>
            </a:r>
          </a:p>
        </p:txBody>
      </p:sp>
    </p:spTree>
    <p:extLst>
      <p:ext uri="{BB962C8B-B14F-4D97-AF65-F5344CB8AC3E}">
        <p14:creationId xmlns:p14="http://schemas.microsoft.com/office/powerpoint/2010/main" val="3243467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8C6AFD-68DE-8B24-724A-E28EC9662D26}"/>
              </a:ext>
            </a:extLst>
          </p:cNvPr>
          <p:cNvSpPr>
            <a:spLocks noGrp="1"/>
          </p:cNvSpPr>
          <p:nvPr>
            <p:ph type="title"/>
          </p:nvPr>
        </p:nvSpPr>
        <p:spPr>
          <a:xfrm>
            <a:off x="674237" y="1017777"/>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BERT Architecture and working overview</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652D4125-297D-0E58-328D-93DA54486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70925" y="492573"/>
            <a:ext cx="4719339" cy="5880796"/>
          </a:xfrm>
          <a:prstGeom prst="rect">
            <a:avLst/>
          </a:prstGeom>
        </p:spPr>
      </p:pic>
    </p:spTree>
    <p:extLst>
      <p:ext uri="{BB962C8B-B14F-4D97-AF65-F5344CB8AC3E}">
        <p14:creationId xmlns:p14="http://schemas.microsoft.com/office/powerpoint/2010/main" val="324049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A215-9B60-F534-FEEC-CB9A60EB2972}"/>
              </a:ext>
            </a:extLst>
          </p:cNvPr>
          <p:cNvSpPr>
            <a:spLocks noGrp="1"/>
          </p:cNvSpPr>
          <p:nvPr>
            <p:ph type="title"/>
          </p:nvPr>
        </p:nvSpPr>
        <p:spPr/>
        <p:txBody>
          <a:bodyPr/>
          <a:lstStyle/>
          <a:p>
            <a:r>
              <a:rPr lang="en-US" b="1" dirty="0"/>
              <a:t>Context Learning in BERT</a:t>
            </a:r>
          </a:p>
        </p:txBody>
      </p:sp>
      <p:sp>
        <p:nvSpPr>
          <p:cNvPr id="3" name="Content Placeholder 2">
            <a:extLst>
              <a:ext uri="{FF2B5EF4-FFF2-40B4-BE49-F238E27FC236}">
                <a16:creationId xmlns:a16="http://schemas.microsoft.com/office/drawing/2014/main" id="{64B832A7-0C99-BCCB-0C20-73A7AE438510}"/>
              </a:ext>
            </a:extLst>
          </p:cNvPr>
          <p:cNvSpPr>
            <a:spLocks noGrp="1"/>
          </p:cNvSpPr>
          <p:nvPr>
            <p:ph idx="1"/>
          </p:nvPr>
        </p:nvSpPr>
        <p:spPr/>
        <p:txBody>
          <a:bodyPr/>
          <a:lstStyle/>
          <a:p>
            <a:pPr marL="0" indent="0">
              <a:buNone/>
            </a:pPr>
            <a:r>
              <a:rPr lang="en-US" b="1" dirty="0"/>
              <a:t>Bert learns the context using 2 methods:</a:t>
            </a:r>
          </a:p>
          <a:p>
            <a:pPr marL="0" indent="0">
              <a:buNone/>
            </a:pPr>
            <a:endParaRPr lang="en-US" dirty="0"/>
          </a:p>
          <a:p>
            <a:r>
              <a:rPr lang="en-US" dirty="0"/>
              <a:t>Masked Language Model (MLM)</a:t>
            </a:r>
          </a:p>
          <a:p>
            <a:r>
              <a:rPr lang="en-US" dirty="0"/>
              <a:t>Next Sentence Prediction (NSP)</a:t>
            </a:r>
          </a:p>
        </p:txBody>
      </p:sp>
    </p:spTree>
    <p:extLst>
      <p:ext uri="{BB962C8B-B14F-4D97-AF65-F5344CB8AC3E}">
        <p14:creationId xmlns:p14="http://schemas.microsoft.com/office/powerpoint/2010/main" val="4215372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903CD3-0F9F-8A77-55D5-5D40A8DC9BDF}"/>
              </a:ext>
            </a:extLst>
          </p:cNvPr>
          <p:cNvSpPr>
            <a:spLocks noGrp="1"/>
          </p:cNvSpPr>
          <p:nvPr>
            <p:ph type="title"/>
          </p:nvPr>
        </p:nvSpPr>
        <p:spPr>
          <a:xfrm>
            <a:off x="594360" y="640263"/>
            <a:ext cx="3821442" cy="1344975"/>
          </a:xfrm>
        </p:spPr>
        <p:txBody>
          <a:bodyPr>
            <a:normAutofit/>
          </a:bodyPr>
          <a:lstStyle/>
          <a:p>
            <a:r>
              <a:rPr lang="en-US" sz="3600" dirty="0">
                <a:solidFill>
                  <a:schemeClr val="bg1"/>
                </a:solidFill>
              </a:rPr>
              <a:t>Masked Language Model</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7BFE46-C687-7A8B-6A51-DB0E6DC5DB90}"/>
              </a:ext>
            </a:extLst>
          </p:cNvPr>
          <p:cNvSpPr>
            <a:spLocks noGrp="1"/>
          </p:cNvSpPr>
          <p:nvPr>
            <p:ph idx="1"/>
          </p:nvPr>
        </p:nvSpPr>
        <p:spPr>
          <a:xfrm>
            <a:off x="593610" y="2121762"/>
            <a:ext cx="3822192" cy="4008445"/>
          </a:xfrm>
        </p:spPr>
        <p:txBody>
          <a:bodyPr>
            <a:normAutofit lnSpcReduction="10000"/>
          </a:bodyPr>
          <a:lstStyle/>
          <a:p>
            <a:r>
              <a:rPr lang="en-US" sz="1400" b="0" i="0" dirty="0">
                <a:solidFill>
                  <a:schemeClr val="bg1"/>
                </a:solidFill>
                <a:effectLst/>
                <a:latin typeface="source-serif-pro"/>
              </a:rPr>
              <a:t>Before feeding word sequences into BERT, 15% of the words in each sequence are replaced with a [MASK] token. The model then attempts to predict the original value of the masked words, based on the context provided by the other, non-masked, words in the sequence. In technical terms, the prediction of the output words requires:</a:t>
            </a:r>
          </a:p>
          <a:p>
            <a:pPr>
              <a:buFont typeface="+mj-lt"/>
              <a:buAutoNum type="arabicPeriod"/>
            </a:pPr>
            <a:r>
              <a:rPr lang="en-US" sz="1400" b="0" i="0" dirty="0">
                <a:solidFill>
                  <a:schemeClr val="bg1"/>
                </a:solidFill>
                <a:effectLst/>
                <a:latin typeface="source-serif-pro"/>
              </a:rPr>
              <a:t>Adding a classification layer on top of the encoder output.</a:t>
            </a:r>
          </a:p>
          <a:p>
            <a:pPr>
              <a:buFont typeface="+mj-lt"/>
              <a:buAutoNum type="arabicPeriod"/>
            </a:pPr>
            <a:r>
              <a:rPr lang="en-US" sz="1400" b="0" i="0" dirty="0">
                <a:solidFill>
                  <a:schemeClr val="bg1"/>
                </a:solidFill>
                <a:effectLst/>
                <a:latin typeface="source-serif-pro"/>
              </a:rPr>
              <a:t>Multiplying the output vectors by the embedding matrix, transforming them into the vocabulary dimension.</a:t>
            </a:r>
          </a:p>
          <a:p>
            <a:pPr>
              <a:buFont typeface="+mj-lt"/>
              <a:buAutoNum type="arabicPeriod"/>
            </a:pPr>
            <a:r>
              <a:rPr lang="en-US" sz="1400" b="0" i="0" dirty="0">
                <a:solidFill>
                  <a:schemeClr val="bg1"/>
                </a:solidFill>
                <a:effectLst/>
                <a:latin typeface="source-serif-pro"/>
              </a:rPr>
              <a:t>Calculating the probability of each word in the vocabulary with </a:t>
            </a:r>
            <a:r>
              <a:rPr lang="en-US" sz="1400" b="0" i="0" dirty="0" err="1">
                <a:solidFill>
                  <a:schemeClr val="bg1"/>
                </a:solidFill>
                <a:effectLst/>
                <a:latin typeface="source-serif-pro"/>
              </a:rPr>
              <a:t>softmax</a:t>
            </a:r>
            <a:r>
              <a:rPr lang="en-US" sz="1400" b="0" i="0" dirty="0">
                <a:solidFill>
                  <a:schemeClr val="bg1"/>
                </a:solidFill>
                <a:effectLst/>
                <a:latin typeface="source-serif-pro"/>
              </a:rPr>
              <a:t>.</a:t>
            </a:r>
          </a:p>
          <a:p>
            <a:pPr>
              <a:buFont typeface="+mj-lt"/>
              <a:buAutoNum type="arabicPeriod"/>
            </a:pPr>
            <a:r>
              <a:rPr lang="en-US" sz="1400" b="0" i="0" dirty="0">
                <a:solidFill>
                  <a:schemeClr val="bg1"/>
                </a:solidFill>
                <a:effectLst/>
                <a:latin typeface="source-serif-pro"/>
              </a:rPr>
              <a:t>The BERT loss function takes into consideration only the prediction of the masked values and ignores the prediction of the non-masked words.</a:t>
            </a:r>
          </a:p>
          <a:p>
            <a:endParaRPr lang="en-US" sz="1400" dirty="0">
              <a:solidFill>
                <a:schemeClr val="bg1"/>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5F28F336-5367-046A-18F1-0B74858DB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716" y="1116660"/>
            <a:ext cx="6596652" cy="4469231"/>
          </a:xfrm>
          <a:prstGeom prst="rect">
            <a:avLst/>
          </a:prstGeom>
        </p:spPr>
      </p:pic>
    </p:spTree>
    <p:extLst>
      <p:ext uri="{BB962C8B-B14F-4D97-AF65-F5344CB8AC3E}">
        <p14:creationId xmlns:p14="http://schemas.microsoft.com/office/powerpoint/2010/main" val="9451324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238345-9E07-2041-7C4D-731C7651BE90}"/>
              </a:ext>
            </a:extLst>
          </p:cNvPr>
          <p:cNvSpPr>
            <a:spLocks noGrp="1"/>
          </p:cNvSpPr>
          <p:nvPr>
            <p:ph type="title"/>
          </p:nvPr>
        </p:nvSpPr>
        <p:spPr>
          <a:xfrm>
            <a:off x="1286932" y="1204109"/>
            <a:ext cx="10023398" cy="857894"/>
          </a:xfrm>
        </p:spPr>
        <p:txBody>
          <a:bodyPr>
            <a:normAutofit/>
          </a:bodyPr>
          <a:lstStyle/>
          <a:p>
            <a:r>
              <a:rPr lang="en-US" sz="4000" dirty="0">
                <a:solidFill>
                  <a:srgbClr val="FFFFFF"/>
                </a:solidFill>
              </a:rPr>
              <a:t>Next Sentence Prediction</a:t>
            </a:r>
          </a:p>
        </p:txBody>
      </p:sp>
      <p:sp>
        <p:nvSpPr>
          <p:cNvPr id="3" name="Content Placeholder 2">
            <a:extLst>
              <a:ext uri="{FF2B5EF4-FFF2-40B4-BE49-F238E27FC236}">
                <a16:creationId xmlns:a16="http://schemas.microsoft.com/office/drawing/2014/main" id="{9BAF88DD-4A09-AE88-BBE7-975250CBEE03}"/>
              </a:ext>
            </a:extLst>
          </p:cNvPr>
          <p:cNvSpPr>
            <a:spLocks noGrp="1"/>
          </p:cNvSpPr>
          <p:nvPr>
            <p:ph idx="1"/>
          </p:nvPr>
        </p:nvSpPr>
        <p:spPr>
          <a:xfrm>
            <a:off x="962104" y="2401225"/>
            <a:ext cx="5431111" cy="4298595"/>
          </a:xfrm>
        </p:spPr>
        <p:txBody>
          <a:bodyPr>
            <a:normAutofit/>
          </a:bodyPr>
          <a:lstStyle/>
          <a:p>
            <a:r>
              <a:rPr lang="en-US" sz="1400" b="0" i="0" dirty="0">
                <a:effectLst/>
                <a:latin typeface="source-serif-pro"/>
              </a:rPr>
              <a:t>In the BERT training process, the model receives pairs of sentences as input and learns to predict if the second sentence in the pair is the subsequent sentence in the original document. During training, 50% of the inputs are a pair in which the second sentence is the subsequent sentence in the original document, while in the other 50% a random sentence from the corpus is chosen as the second sentence. The assumption is that the random sentence will be disconnected from the first sentence.</a:t>
            </a:r>
          </a:p>
          <a:p>
            <a:r>
              <a:rPr lang="en-US" sz="1400" b="0" i="0" dirty="0">
                <a:effectLst/>
                <a:latin typeface="source-serif-pro"/>
              </a:rPr>
              <a:t>To help the model distinguish between the two sentences in training, the input is processed in the following way before entering the model:</a:t>
            </a:r>
          </a:p>
          <a:p>
            <a:pPr>
              <a:buFont typeface="+mj-lt"/>
              <a:buAutoNum type="arabicPeriod"/>
            </a:pPr>
            <a:r>
              <a:rPr lang="en-US" sz="1400" b="0" i="0" dirty="0">
                <a:effectLst/>
                <a:latin typeface="source-serif-pro"/>
              </a:rPr>
              <a:t>A [CLS] token is inserted at the beginning of the first sentence and a [SEP] token is inserted at the end of each sentence.</a:t>
            </a:r>
          </a:p>
          <a:p>
            <a:pPr>
              <a:buFont typeface="+mj-lt"/>
              <a:buAutoNum type="arabicPeriod"/>
            </a:pPr>
            <a:r>
              <a:rPr lang="en-US" sz="1400" b="0" i="0" dirty="0">
                <a:effectLst/>
                <a:latin typeface="source-serif-pro"/>
              </a:rPr>
              <a:t>A sentence embedding indicating Sentence A or Sentence B is added to each token. Sentence embeddings are similar in concept to token embeddings with a vocabulary of 2.</a:t>
            </a:r>
          </a:p>
          <a:p>
            <a:pPr>
              <a:buFont typeface="+mj-lt"/>
              <a:buAutoNum type="arabicPeriod"/>
            </a:pPr>
            <a:r>
              <a:rPr lang="en-US" sz="1400" b="0" i="0" dirty="0">
                <a:effectLst/>
                <a:latin typeface="source-serif-pro"/>
              </a:rPr>
              <a:t>A positional embedding is added to each token to indicate its position in the sequence. The concept and implementation of positional embedding are presented in the Transformer paper.</a:t>
            </a:r>
          </a:p>
          <a:p>
            <a:endParaRPr lang="en-US" sz="1400" dirty="0"/>
          </a:p>
        </p:txBody>
      </p:sp>
      <p:pic>
        <p:nvPicPr>
          <p:cNvPr id="7" name="Picture 6" descr="A screenshot of a computer&#10;&#10;Description automatically generated with medium confidence">
            <a:extLst>
              <a:ext uri="{FF2B5EF4-FFF2-40B4-BE49-F238E27FC236}">
                <a16:creationId xmlns:a16="http://schemas.microsoft.com/office/drawing/2014/main" id="{FD9EFDE3-1B65-77B0-7553-055477655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483" y="3562639"/>
            <a:ext cx="4395413" cy="1619636"/>
          </a:xfrm>
          <a:prstGeom prst="rect">
            <a:avLst/>
          </a:prstGeom>
        </p:spPr>
      </p:pic>
    </p:spTree>
    <p:extLst>
      <p:ext uri="{BB962C8B-B14F-4D97-AF65-F5344CB8AC3E}">
        <p14:creationId xmlns:p14="http://schemas.microsoft.com/office/powerpoint/2010/main" val="3629454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3FEC-FC34-8E0F-184C-466F51E14A7A}"/>
              </a:ext>
            </a:extLst>
          </p:cNvPr>
          <p:cNvSpPr>
            <a:spLocks noGrp="1"/>
          </p:cNvSpPr>
          <p:nvPr>
            <p:ph type="title"/>
          </p:nvPr>
        </p:nvSpPr>
        <p:spPr/>
        <p:txBody>
          <a:bodyPr/>
          <a:lstStyle/>
          <a:p>
            <a:r>
              <a:rPr lang="en-US" b="1" dirty="0"/>
              <a:t>Fine-tuning BERT	</a:t>
            </a:r>
          </a:p>
        </p:txBody>
      </p:sp>
      <p:sp>
        <p:nvSpPr>
          <p:cNvPr id="3" name="Content Placeholder 2">
            <a:extLst>
              <a:ext uri="{FF2B5EF4-FFF2-40B4-BE49-F238E27FC236}">
                <a16:creationId xmlns:a16="http://schemas.microsoft.com/office/drawing/2014/main" id="{C2DCC2A3-7517-E439-9E8D-DDF35CE1244E}"/>
              </a:ext>
            </a:extLst>
          </p:cNvPr>
          <p:cNvSpPr>
            <a:spLocks noGrp="1"/>
          </p:cNvSpPr>
          <p:nvPr>
            <p:ph idx="1"/>
          </p:nvPr>
        </p:nvSpPr>
        <p:spPr/>
        <p:txBody>
          <a:bodyPr>
            <a:normAutofit fontScale="85000" lnSpcReduction="20000"/>
          </a:bodyPr>
          <a:lstStyle/>
          <a:p>
            <a:pPr algn="l"/>
            <a:r>
              <a:rPr lang="en-US" b="0" i="0" dirty="0">
                <a:solidFill>
                  <a:srgbClr val="292929"/>
                </a:solidFill>
                <a:effectLst/>
                <a:latin typeface="source-serif-pro"/>
              </a:rPr>
              <a:t>BERT can be used for a wide variety of language tasks, while only adding a small layer to the core model:</a:t>
            </a:r>
          </a:p>
          <a:p>
            <a:pPr algn="l">
              <a:buFont typeface="+mj-lt"/>
              <a:buAutoNum type="arabicPeriod"/>
            </a:pPr>
            <a:r>
              <a:rPr lang="en-US" b="0" i="0" dirty="0">
                <a:solidFill>
                  <a:srgbClr val="292929"/>
                </a:solidFill>
                <a:effectLst/>
                <a:latin typeface="source-serif-pro"/>
              </a:rPr>
              <a:t>Classification tasks such as sentiment analysis are done similarly to Next Sentence classification, by adding a classification layer on top of the Transformer output for the [CLS] token.</a:t>
            </a:r>
          </a:p>
          <a:p>
            <a:pPr algn="l">
              <a:buFont typeface="+mj-lt"/>
              <a:buAutoNum type="arabicPeriod"/>
            </a:pPr>
            <a:r>
              <a:rPr lang="en-US" b="0" i="0" dirty="0">
                <a:solidFill>
                  <a:srgbClr val="292929"/>
                </a:solidFill>
                <a:effectLst/>
                <a:latin typeface="source-serif-pro"/>
              </a:rPr>
              <a:t>In Question Answering tasks (e.g. </a:t>
            </a:r>
            <a:r>
              <a:rPr lang="en-US" b="0" i="0" dirty="0" err="1">
                <a:solidFill>
                  <a:srgbClr val="292929"/>
                </a:solidFill>
                <a:effectLst/>
                <a:latin typeface="source-serif-pro"/>
              </a:rPr>
              <a:t>SQuAD</a:t>
            </a:r>
            <a:r>
              <a:rPr lang="en-US" b="0" i="0" dirty="0">
                <a:solidFill>
                  <a:srgbClr val="292929"/>
                </a:solidFill>
                <a:effectLst/>
                <a:latin typeface="source-serif-pro"/>
              </a:rPr>
              <a:t> v1.1), the software receives a question regarding a text sequence and is required to mark the answer in the sequence. Using BERT, a Q&amp;A model can be trained by learning two extra vectors that mark the beginning and the end of the answer.</a:t>
            </a:r>
          </a:p>
          <a:p>
            <a:pPr algn="l">
              <a:buFont typeface="+mj-lt"/>
              <a:buAutoNum type="arabicPeriod"/>
            </a:pPr>
            <a:r>
              <a:rPr lang="en-US" b="0" i="0" dirty="0">
                <a:solidFill>
                  <a:srgbClr val="292929"/>
                </a:solidFill>
                <a:effectLst/>
                <a:latin typeface="source-serif-pro"/>
              </a:rPr>
              <a:t>In Named Entity Recognition (NER), the software receives a text sequence and is required to mark the various types of entities (Person, Organization, Date, </a:t>
            </a:r>
            <a:r>
              <a:rPr lang="en-US" b="0" i="0" dirty="0" err="1">
                <a:solidFill>
                  <a:srgbClr val="292929"/>
                </a:solidFill>
                <a:effectLst/>
                <a:latin typeface="source-serif-pro"/>
              </a:rPr>
              <a:t>etc</a:t>
            </a:r>
            <a:r>
              <a:rPr lang="en-US" b="0" i="0" dirty="0">
                <a:solidFill>
                  <a:srgbClr val="292929"/>
                </a:solidFill>
                <a:effectLst/>
                <a:latin typeface="source-serif-pro"/>
              </a:rPr>
              <a:t>) that appear in the text. Using BERT, a NER model can be trained by feeding the output vector of each token into a classification layer that predicts the NER label.</a:t>
            </a:r>
          </a:p>
          <a:p>
            <a:pPr algn="l"/>
            <a:r>
              <a:rPr lang="en-US" b="0" i="0" dirty="0">
                <a:solidFill>
                  <a:srgbClr val="292929"/>
                </a:solidFill>
                <a:effectLst/>
                <a:latin typeface="source-serif-pro"/>
              </a:rPr>
              <a:t>In the fine-tuning training, most hyper-parameters stay the same</a:t>
            </a:r>
          </a:p>
          <a:p>
            <a:endParaRPr lang="en-US" dirty="0"/>
          </a:p>
        </p:txBody>
      </p:sp>
    </p:spTree>
    <p:extLst>
      <p:ext uri="{BB962C8B-B14F-4D97-AF65-F5344CB8AC3E}">
        <p14:creationId xmlns:p14="http://schemas.microsoft.com/office/powerpoint/2010/main" val="65186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0202-8BAA-53B1-9B6B-9ACA29E558FE}"/>
              </a:ext>
            </a:extLst>
          </p:cNvPr>
          <p:cNvSpPr>
            <a:spLocks noGrp="1"/>
          </p:cNvSpPr>
          <p:nvPr>
            <p:ph type="title"/>
          </p:nvPr>
        </p:nvSpPr>
        <p:spPr/>
        <p:txBody>
          <a:bodyPr/>
          <a:lstStyle/>
          <a:p>
            <a:r>
              <a:rPr lang="en-US" sz="4400" b="1" dirty="0"/>
              <a:t>Next Sentence Prediction</a:t>
            </a:r>
            <a:endParaRPr lang="en-US" b="1" dirty="0"/>
          </a:p>
        </p:txBody>
      </p:sp>
      <p:sp>
        <p:nvSpPr>
          <p:cNvPr id="3" name="Content Placeholder 2">
            <a:extLst>
              <a:ext uri="{FF2B5EF4-FFF2-40B4-BE49-F238E27FC236}">
                <a16:creationId xmlns:a16="http://schemas.microsoft.com/office/drawing/2014/main" id="{3201D502-666C-1EF7-3269-3D7950AA0EBD}"/>
              </a:ext>
            </a:extLst>
          </p:cNvPr>
          <p:cNvSpPr>
            <a:spLocks noGrp="1"/>
          </p:cNvSpPr>
          <p:nvPr>
            <p:ph idx="1"/>
          </p:nvPr>
        </p:nvSpPr>
        <p:spPr/>
        <p:txBody>
          <a:bodyPr>
            <a:normAutofit lnSpcReduction="10000"/>
          </a:bodyPr>
          <a:lstStyle/>
          <a:p>
            <a:pPr algn="l"/>
            <a:r>
              <a:rPr lang="en-US" b="0" i="0" dirty="0">
                <a:solidFill>
                  <a:srgbClr val="292929"/>
                </a:solidFill>
                <a:effectLst/>
                <a:latin typeface="source-serif-pro"/>
              </a:rPr>
              <a:t>To predict if the second sentence is indeed connected to the first, the following steps are performed:</a:t>
            </a:r>
          </a:p>
          <a:p>
            <a:pPr algn="l">
              <a:buFont typeface="+mj-lt"/>
              <a:buAutoNum type="arabicPeriod"/>
            </a:pPr>
            <a:r>
              <a:rPr lang="en-US" b="0" i="0" dirty="0">
                <a:solidFill>
                  <a:srgbClr val="292929"/>
                </a:solidFill>
                <a:effectLst/>
                <a:latin typeface="source-serif-pro"/>
              </a:rPr>
              <a:t>The entire input sequence goes through the Transformer model.</a:t>
            </a:r>
          </a:p>
          <a:p>
            <a:pPr algn="l">
              <a:buFont typeface="+mj-lt"/>
              <a:buAutoNum type="arabicPeriod"/>
            </a:pPr>
            <a:r>
              <a:rPr lang="en-US" b="0" i="0" dirty="0">
                <a:solidFill>
                  <a:srgbClr val="292929"/>
                </a:solidFill>
                <a:effectLst/>
                <a:latin typeface="source-serif-pro"/>
              </a:rPr>
              <a:t>The output of the [CLS] token is transformed into a 2×1 shaped vector, using a simple classification layer (learned matrices of weights and biases).</a:t>
            </a:r>
          </a:p>
          <a:p>
            <a:pPr algn="l">
              <a:buFont typeface="+mj-lt"/>
              <a:buAutoNum type="arabicPeriod"/>
            </a:pPr>
            <a:r>
              <a:rPr lang="en-US" b="0" i="0" dirty="0">
                <a:solidFill>
                  <a:srgbClr val="292929"/>
                </a:solidFill>
                <a:effectLst/>
                <a:latin typeface="source-serif-pro"/>
              </a:rPr>
              <a:t>Calculating the probability of </a:t>
            </a:r>
            <a:r>
              <a:rPr lang="en-US" b="0" i="0" dirty="0" err="1">
                <a:solidFill>
                  <a:srgbClr val="292929"/>
                </a:solidFill>
                <a:effectLst/>
                <a:latin typeface="source-serif-pro"/>
              </a:rPr>
              <a:t>IsNextSequence</a:t>
            </a:r>
            <a:r>
              <a:rPr lang="en-US" b="0" i="0" dirty="0">
                <a:solidFill>
                  <a:srgbClr val="292929"/>
                </a:solidFill>
                <a:effectLst/>
                <a:latin typeface="source-serif-pro"/>
              </a:rPr>
              <a:t> with </a:t>
            </a:r>
            <a:r>
              <a:rPr lang="en-US" b="0" i="0" dirty="0" err="1">
                <a:solidFill>
                  <a:srgbClr val="292929"/>
                </a:solidFill>
                <a:effectLst/>
                <a:latin typeface="source-serif-pro"/>
              </a:rPr>
              <a:t>softmax</a:t>
            </a:r>
            <a:r>
              <a:rPr lang="en-US" b="0" i="0" dirty="0">
                <a:solidFill>
                  <a:srgbClr val="292929"/>
                </a:solidFill>
                <a:effectLst/>
                <a:latin typeface="source-serif-pro"/>
              </a:rPr>
              <a:t>.</a:t>
            </a:r>
          </a:p>
          <a:p>
            <a:pPr algn="l"/>
            <a:r>
              <a:rPr lang="en-US" b="0" i="0" dirty="0">
                <a:solidFill>
                  <a:srgbClr val="292929"/>
                </a:solidFill>
                <a:effectLst/>
                <a:latin typeface="source-serif-pro"/>
              </a:rPr>
              <a:t>When training the BERT model, Masked LM and Next Sentence Prediction are trained together, with the goal of minimizing the combined loss function of the two strategies.</a:t>
            </a:r>
          </a:p>
          <a:p>
            <a:endParaRPr lang="en-US" dirty="0"/>
          </a:p>
        </p:txBody>
      </p:sp>
    </p:spTree>
    <p:extLst>
      <p:ext uri="{BB962C8B-B14F-4D97-AF65-F5344CB8AC3E}">
        <p14:creationId xmlns:p14="http://schemas.microsoft.com/office/powerpoint/2010/main" val="2956404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0249B6-6F13-1F2A-5D53-CFB472A03BC1}"/>
              </a:ext>
            </a:extLst>
          </p:cNvPr>
          <p:cNvSpPr>
            <a:spLocks noGrp="1"/>
          </p:cNvSpPr>
          <p:nvPr>
            <p:ph type="ctrTitle"/>
          </p:nvPr>
        </p:nvSpPr>
        <p:spPr/>
        <p:txBody>
          <a:bodyPr/>
          <a:lstStyle/>
          <a:p>
            <a:r>
              <a:rPr lang="en-US" dirty="0"/>
              <a:t>Graph Neural Networks</a:t>
            </a:r>
          </a:p>
        </p:txBody>
      </p:sp>
      <p:sp>
        <p:nvSpPr>
          <p:cNvPr id="5" name="Subtitle 4">
            <a:extLst>
              <a:ext uri="{FF2B5EF4-FFF2-40B4-BE49-F238E27FC236}">
                <a16:creationId xmlns:a16="http://schemas.microsoft.com/office/drawing/2014/main" id="{3962382C-5AC5-75E7-8CA1-48F079483F4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85687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391CF-EC52-DDB3-882B-49C9DB8483C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Graph Embedding</a:t>
            </a:r>
          </a:p>
        </p:txBody>
      </p:sp>
      <p:pic>
        <p:nvPicPr>
          <p:cNvPr id="5" name="Content Placeholder 4" descr="Table&#10;&#10;Description automatically generated with medium confidence">
            <a:extLst>
              <a:ext uri="{FF2B5EF4-FFF2-40B4-BE49-F238E27FC236}">
                <a16:creationId xmlns:a16="http://schemas.microsoft.com/office/drawing/2014/main" id="{9CEA792A-25A3-ECB5-DE7A-D330684D85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854889"/>
            <a:ext cx="10905066" cy="4034875"/>
          </a:xfrm>
          <a:prstGeom prst="rect">
            <a:avLst/>
          </a:prstGeom>
        </p:spPr>
      </p:pic>
    </p:spTree>
    <p:extLst>
      <p:ext uri="{BB962C8B-B14F-4D97-AF65-F5344CB8AC3E}">
        <p14:creationId xmlns:p14="http://schemas.microsoft.com/office/powerpoint/2010/main" val="3947955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A4F2D3-9C0A-C3B6-F7E9-73750669B10D}"/>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Random Walk</a:t>
            </a:r>
          </a:p>
        </p:txBody>
      </p:sp>
      <p:sp>
        <p:nvSpPr>
          <p:cNvPr id="3" name="Content Placeholder 2">
            <a:extLst>
              <a:ext uri="{FF2B5EF4-FFF2-40B4-BE49-F238E27FC236}">
                <a16:creationId xmlns:a16="http://schemas.microsoft.com/office/drawing/2014/main" id="{C7E4DED7-E915-F521-5AB6-710C7DAA947F}"/>
              </a:ext>
            </a:extLst>
          </p:cNvPr>
          <p:cNvSpPr>
            <a:spLocks noGrp="1"/>
          </p:cNvSpPr>
          <p:nvPr>
            <p:ph idx="1"/>
          </p:nvPr>
        </p:nvSpPr>
        <p:spPr>
          <a:xfrm>
            <a:off x="765051" y="2286000"/>
            <a:ext cx="3384000" cy="3844800"/>
          </a:xfrm>
        </p:spPr>
        <p:txBody>
          <a:bodyPr>
            <a:normAutofit/>
          </a:bodyPr>
          <a:lstStyle/>
          <a:p>
            <a:r>
              <a:rPr lang="en-US" sz="2000" b="0" i="0">
                <a:solidFill>
                  <a:schemeClr val="bg1">
                    <a:alpha val="60000"/>
                  </a:schemeClr>
                </a:solidFill>
                <a:effectLst/>
                <a:latin typeface="source-serif-pro"/>
              </a:rPr>
              <a:t>A random walk is a type of stochastic process. The simplest explanation of a random walk would be through walking.</a:t>
            </a:r>
          </a:p>
          <a:p>
            <a:r>
              <a:rPr lang="en-US" sz="2000" b="0" i="0">
                <a:solidFill>
                  <a:schemeClr val="bg1">
                    <a:alpha val="60000"/>
                  </a:schemeClr>
                </a:solidFill>
                <a:effectLst/>
                <a:latin typeface="source-serif-pro"/>
              </a:rPr>
              <a:t>This implies that at each index of time, one moves in a certain direction based on a probabilistic outcome.</a:t>
            </a:r>
            <a:endParaRPr lang="en-US" sz="2000">
              <a:solidFill>
                <a:schemeClr val="bg1">
                  <a:alpha val="60000"/>
                </a:schemeClr>
              </a:solidFill>
            </a:endParaRPr>
          </a:p>
        </p:txBody>
      </p:sp>
      <p:pic>
        <p:nvPicPr>
          <p:cNvPr id="5" name="Picture 4" descr="A picture containing shoji">
            <a:extLst>
              <a:ext uri="{FF2B5EF4-FFF2-40B4-BE49-F238E27FC236}">
                <a16:creationId xmlns:a16="http://schemas.microsoft.com/office/drawing/2014/main" id="{3E30A8AC-2406-DD71-B8AB-B356A20B9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53" y="677510"/>
            <a:ext cx="6014185" cy="5502980"/>
          </a:xfrm>
          <a:prstGeom prst="rect">
            <a:avLst/>
          </a:prstGeom>
        </p:spPr>
      </p:pic>
    </p:spTree>
    <p:extLst>
      <p:ext uri="{BB962C8B-B14F-4D97-AF65-F5344CB8AC3E}">
        <p14:creationId xmlns:p14="http://schemas.microsoft.com/office/powerpoint/2010/main" val="3636045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DB55-EBED-BB89-666C-66E37A48A60B}"/>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4655EF17-B779-85CF-AFCC-57F16BFFD7B9}"/>
              </a:ext>
            </a:extLst>
          </p:cNvPr>
          <p:cNvSpPr>
            <a:spLocks noGrp="1"/>
          </p:cNvSpPr>
          <p:nvPr>
            <p:ph idx="1"/>
          </p:nvPr>
        </p:nvSpPr>
        <p:spPr>
          <a:xfrm>
            <a:off x="838200" y="1825625"/>
            <a:ext cx="10515600" cy="4859988"/>
          </a:xfrm>
        </p:spPr>
        <p:txBody>
          <a:bodyPr>
            <a:normAutofit lnSpcReduction="10000"/>
          </a:bodyPr>
          <a:lstStyle/>
          <a:p>
            <a:r>
              <a:rPr lang="en-US" dirty="0"/>
              <a:t>The probability of random is calculated as follows:</a:t>
            </a:r>
          </a:p>
          <a:p>
            <a:endParaRPr lang="en-US" dirty="0"/>
          </a:p>
          <a:p>
            <a:endParaRPr lang="en-US" dirty="0"/>
          </a:p>
          <a:p>
            <a:endParaRPr lang="en-US" dirty="0"/>
          </a:p>
          <a:p>
            <a:r>
              <a:rPr lang="en-US" b="0" i="0" dirty="0">
                <a:solidFill>
                  <a:srgbClr val="292929"/>
                </a:solidFill>
                <a:effectLst/>
                <a:latin typeface="source-serif-pro"/>
              </a:rPr>
              <a:t>Node2Vec introduces the following formula for determining the probability of moving to the node x given that previously at the node v.</a:t>
            </a:r>
          </a:p>
          <a:p>
            <a:r>
              <a:rPr lang="en-US" b="0" i="0" dirty="0">
                <a:solidFill>
                  <a:srgbClr val="292929"/>
                </a:solidFill>
                <a:effectLst/>
                <a:latin typeface="source-serif-pro"/>
              </a:rPr>
              <a:t>Where z is the normalization constant, and π</a:t>
            </a:r>
            <a:r>
              <a:rPr lang="en-US" b="0" i="0" dirty="0" err="1">
                <a:solidFill>
                  <a:srgbClr val="292929"/>
                </a:solidFill>
                <a:effectLst/>
                <a:latin typeface="source-serif-pro"/>
              </a:rPr>
              <a:t>vx</a:t>
            </a:r>
            <a:r>
              <a:rPr lang="en-US" b="0" i="0" dirty="0">
                <a:solidFill>
                  <a:srgbClr val="292929"/>
                </a:solidFill>
                <a:effectLst/>
                <a:latin typeface="source-serif-pro"/>
              </a:rPr>
              <a:t> is the unnormalized transition probability between nodes x and v . If there is no edge connecting x and v, then the probability will be 0, but if there is an edge, we identify a normalized probability of going from v to x.</a:t>
            </a: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descr="Diagram&#10;&#10;Description automatically generated">
            <a:extLst>
              <a:ext uri="{FF2B5EF4-FFF2-40B4-BE49-F238E27FC236}">
                <a16:creationId xmlns:a16="http://schemas.microsoft.com/office/drawing/2014/main" id="{5CCCB320-7B3E-E698-F7AE-1198339C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2979" y="2285740"/>
            <a:ext cx="6326041" cy="1143260"/>
          </a:xfrm>
          <a:prstGeom prst="rect">
            <a:avLst/>
          </a:prstGeom>
        </p:spPr>
      </p:pic>
    </p:spTree>
    <p:extLst>
      <p:ext uri="{BB962C8B-B14F-4D97-AF65-F5344CB8AC3E}">
        <p14:creationId xmlns:p14="http://schemas.microsoft.com/office/powerpoint/2010/main" val="1970828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91857-6F22-3833-769C-B8F5163D4DFD}"/>
              </a:ext>
            </a:extLst>
          </p:cNvPr>
          <p:cNvSpPr>
            <a:spLocks noGrp="1"/>
          </p:cNvSpPr>
          <p:nvPr>
            <p:ph type="ctrTitle"/>
          </p:nvPr>
        </p:nvSpPr>
        <p:spPr/>
        <p:txBody>
          <a:bodyPr/>
          <a:lstStyle/>
          <a:p>
            <a:r>
              <a:rPr lang="en-US" dirty="0"/>
              <a:t>Word Embeddings</a:t>
            </a:r>
          </a:p>
        </p:txBody>
      </p:sp>
      <p:sp>
        <p:nvSpPr>
          <p:cNvPr id="3" name="Subtitle 2">
            <a:extLst>
              <a:ext uri="{FF2B5EF4-FFF2-40B4-BE49-F238E27FC236}">
                <a16:creationId xmlns:a16="http://schemas.microsoft.com/office/drawing/2014/main" id="{6E69930C-F698-0AAA-70E4-66D190BCA61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558583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7728-A2EE-DF75-EE85-3D345B3325CA}"/>
              </a:ext>
            </a:extLst>
          </p:cNvPr>
          <p:cNvSpPr>
            <a:spLocks noGrp="1"/>
          </p:cNvSpPr>
          <p:nvPr>
            <p:ph type="title"/>
          </p:nvPr>
        </p:nvSpPr>
        <p:spPr/>
        <p:txBody>
          <a:bodyPr/>
          <a:lstStyle/>
          <a:p>
            <a:r>
              <a:rPr lang="en-US" dirty="0"/>
              <a:t>Guided Random Walk</a:t>
            </a:r>
          </a:p>
        </p:txBody>
      </p:sp>
      <p:sp>
        <p:nvSpPr>
          <p:cNvPr id="3" name="Content Placeholder 2">
            <a:extLst>
              <a:ext uri="{FF2B5EF4-FFF2-40B4-BE49-F238E27FC236}">
                <a16:creationId xmlns:a16="http://schemas.microsoft.com/office/drawing/2014/main" id="{1A85C9E3-48AC-9D19-F36D-EB86F2F33D78}"/>
              </a:ext>
            </a:extLst>
          </p:cNvPr>
          <p:cNvSpPr>
            <a:spLocks noGrp="1"/>
          </p:cNvSpPr>
          <p:nvPr>
            <p:ph idx="1"/>
          </p:nvPr>
        </p:nvSpPr>
        <p:spPr/>
        <p:txBody>
          <a:bodyPr/>
          <a:lstStyle/>
          <a:p>
            <a:r>
              <a:rPr lang="en-US" b="0" i="0" dirty="0">
                <a:solidFill>
                  <a:srgbClr val="292929"/>
                </a:solidFill>
                <a:effectLst/>
                <a:latin typeface="source-serif-pro"/>
              </a:rPr>
              <a:t>The paper states that the easiest way to introduce a bias to influence the random walks would be if there was a weight associated with each edge. However, that wouldn’t work in the case of unweighted networks. </a:t>
            </a:r>
          </a:p>
          <a:p>
            <a:r>
              <a:rPr lang="en-US" b="0" i="0" dirty="0">
                <a:solidFill>
                  <a:srgbClr val="292929"/>
                </a:solidFill>
                <a:effectLst/>
                <a:latin typeface="source-serif-pro"/>
              </a:rPr>
              <a:t>To resolve this, the authors introduced a guided random walk governed by two parameters p and q.</a:t>
            </a:r>
          </a:p>
          <a:p>
            <a:r>
              <a:rPr lang="en-US" b="0" i="0" dirty="0">
                <a:solidFill>
                  <a:srgbClr val="292929"/>
                </a:solidFill>
                <a:effectLst/>
                <a:latin typeface="source-serif-pro"/>
              </a:rPr>
              <a:t> p indicates the probability of a random walk getting back to the previous node, and q indicates the probability that a random walk can pass through a previously unseen part of the graph. </a:t>
            </a:r>
            <a:endParaRPr lang="en-US" dirty="0"/>
          </a:p>
        </p:txBody>
      </p:sp>
    </p:spTree>
    <p:extLst>
      <p:ext uri="{BB962C8B-B14F-4D97-AF65-F5344CB8AC3E}">
        <p14:creationId xmlns:p14="http://schemas.microsoft.com/office/powerpoint/2010/main" val="3912039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B7E037-508D-E788-5465-E57DB432EF2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Guided Random Walk</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watch, clock&#10;&#10;Description automatically generated">
            <a:extLst>
              <a:ext uri="{FF2B5EF4-FFF2-40B4-BE49-F238E27FC236}">
                <a16:creationId xmlns:a16="http://schemas.microsoft.com/office/drawing/2014/main" id="{5974BFB7-57D1-7BFD-BAD3-7EDCE6049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482999"/>
            <a:ext cx="5455917" cy="388527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 text&#10;&#10;Description automatically generated with medium confidence">
            <a:extLst>
              <a:ext uri="{FF2B5EF4-FFF2-40B4-BE49-F238E27FC236}">
                <a16:creationId xmlns:a16="http://schemas.microsoft.com/office/drawing/2014/main" id="{8DD901CF-0E1D-96AC-F32E-E8DACE4C58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268844"/>
            <a:ext cx="5455917" cy="2313585"/>
          </a:xfrm>
          <a:prstGeom prst="rect">
            <a:avLst/>
          </a:prstGeom>
        </p:spPr>
      </p:pic>
    </p:spTree>
    <p:extLst>
      <p:ext uri="{BB962C8B-B14F-4D97-AF65-F5344CB8AC3E}">
        <p14:creationId xmlns:p14="http://schemas.microsoft.com/office/powerpoint/2010/main" val="2018656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53194-C55E-9226-1856-CDC4C38A73B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Node2Vec</a:t>
            </a:r>
          </a:p>
        </p:txBody>
      </p:sp>
      <p:pic>
        <p:nvPicPr>
          <p:cNvPr id="5" name="Content Placeholder 4" descr="Chart, diagram&#10;&#10;Description automatically generated">
            <a:extLst>
              <a:ext uri="{FF2B5EF4-FFF2-40B4-BE49-F238E27FC236}">
                <a16:creationId xmlns:a16="http://schemas.microsoft.com/office/drawing/2014/main" id="{F0DAB4BD-15ED-EECF-0BEA-93A71C2EF5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7220" y="1675227"/>
            <a:ext cx="10717560" cy="4394199"/>
          </a:xfrm>
          <a:prstGeom prst="rect">
            <a:avLst/>
          </a:prstGeom>
        </p:spPr>
      </p:pic>
    </p:spTree>
    <p:extLst>
      <p:ext uri="{BB962C8B-B14F-4D97-AF65-F5344CB8AC3E}">
        <p14:creationId xmlns:p14="http://schemas.microsoft.com/office/powerpoint/2010/main" val="1453444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8A11-4E7A-C43A-0264-7DA1C8F4F3D7}"/>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934A177F-90FA-DEBE-8205-BE8658F4AC6A}"/>
              </a:ext>
            </a:extLst>
          </p:cNvPr>
          <p:cNvSpPr>
            <a:spLocks noGrp="1"/>
          </p:cNvSpPr>
          <p:nvPr>
            <p:ph idx="1"/>
          </p:nvPr>
        </p:nvSpPr>
        <p:spPr/>
        <p:txBody>
          <a:bodyPr/>
          <a:lstStyle/>
          <a:p>
            <a:r>
              <a:rPr lang="en-US" b="0" i="0" dirty="0">
                <a:solidFill>
                  <a:srgbClr val="292929"/>
                </a:solidFill>
                <a:effectLst/>
                <a:latin typeface="source-serif-pro"/>
              </a:rPr>
              <a:t>The process for node2vec begins by inputting a graph and extracting a set of random walks from the input graph.</a:t>
            </a:r>
          </a:p>
          <a:p>
            <a:r>
              <a:rPr lang="en-US" b="0" i="0" dirty="0">
                <a:solidFill>
                  <a:srgbClr val="292929"/>
                </a:solidFill>
                <a:effectLst/>
                <a:latin typeface="source-serif-pro"/>
              </a:rPr>
              <a:t> The walks can then be represented as a directed sequence of words where each node represents a word. </a:t>
            </a:r>
          </a:p>
          <a:p>
            <a:r>
              <a:rPr lang="en-US" b="0" i="0" dirty="0">
                <a:solidFill>
                  <a:srgbClr val="292929"/>
                </a:solidFill>
                <a:effectLst/>
                <a:latin typeface="source-serif-pro"/>
              </a:rPr>
              <a:t>The generated random walks are then passed into the skip-gram model. The skip-gram model works on words and sentences, each node in the random walk can be represented as a word and the entire walk can be represented as a sentence. </a:t>
            </a:r>
          </a:p>
          <a:p>
            <a:r>
              <a:rPr lang="en-US" b="0" i="0" dirty="0">
                <a:solidFill>
                  <a:srgbClr val="292929"/>
                </a:solidFill>
                <a:effectLst/>
                <a:latin typeface="source-serif-pro"/>
              </a:rPr>
              <a:t>The result of the skip-gram model yields an embedding for each node (or word in this analogy).</a:t>
            </a:r>
            <a:endParaRPr lang="en-US" dirty="0"/>
          </a:p>
        </p:txBody>
      </p:sp>
    </p:spTree>
    <p:extLst>
      <p:ext uri="{BB962C8B-B14F-4D97-AF65-F5344CB8AC3E}">
        <p14:creationId xmlns:p14="http://schemas.microsoft.com/office/powerpoint/2010/main" val="3218805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04A1F-90D1-C45C-F462-F28059C6037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Graph Neural Networks</a:t>
            </a:r>
          </a:p>
        </p:txBody>
      </p:sp>
      <p:pic>
        <p:nvPicPr>
          <p:cNvPr id="5" name="Content Placeholder 4" descr="Diagram&#10;&#10;Description automatically generated">
            <a:extLst>
              <a:ext uri="{FF2B5EF4-FFF2-40B4-BE49-F238E27FC236}">
                <a16:creationId xmlns:a16="http://schemas.microsoft.com/office/drawing/2014/main" id="{B85C0F6B-062F-02D8-AC6C-5F0B9AA74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680" y="1488960"/>
            <a:ext cx="10739939" cy="4725573"/>
          </a:xfrm>
          <a:prstGeom prst="rect">
            <a:avLst/>
          </a:prstGeom>
        </p:spPr>
      </p:pic>
      <p:cxnSp>
        <p:nvCxnSpPr>
          <p:cNvPr id="7" name="Straight Arrow Connector 6">
            <a:extLst>
              <a:ext uri="{FF2B5EF4-FFF2-40B4-BE49-F238E27FC236}">
                <a16:creationId xmlns:a16="http://schemas.microsoft.com/office/drawing/2014/main" id="{D32E28A9-238E-D4CB-AC36-53A9A2D8B888}"/>
              </a:ext>
            </a:extLst>
          </p:cNvPr>
          <p:cNvCxnSpPr/>
          <p:nvPr/>
        </p:nvCxnSpPr>
        <p:spPr>
          <a:xfrm flipV="1">
            <a:off x="5393094" y="2836506"/>
            <a:ext cx="3247053" cy="1184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EEFFE05-F870-8835-8BFC-19DCD94EAD72}"/>
              </a:ext>
            </a:extLst>
          </p:cNvPr>
          <p:cNvSpPr txBox="1"/>
          <p:nvPr/>
        </p:nvSpPr>
        <p:spPr>
          <a:xfrm>
            <a:off x="8574832" y="2651840"/>
            <a:ext cx="3451266" cy="369332"/>
          </a:xfrm>
          <a:prstGeom prst="rect">
            <a:avLst/>
          </a:prstGeom>
          <a:noFill/>
        </p:spPr>
        <p:txBody>
          <a:bodyPr wrap="none" rtlCol="0">
            <a:spAutoFit/>
          </a:bodyPr>
          <a:lstStyle/>
          <a:p>
            <a:r>
              <a:rPr lang="en-US" dirty="0"/>
              <a:t>Has several message passing layers</a:t>
            </a:r>
          </a:p>
        </p:txBody>
      </p:sp>
    </p:spTree>
    <p:extLst>
      <p:ext uri="{BB962C8B-B14F-4D97-AF65-F5344CB8AC3E}">
        <p14:creationId xmlns:p14="http://schemas.microsoft.com/office/powerpoint/2010/main" val="7893496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4184E-9DB8-D0A5-1709-532205CF7D4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Working of Message Passing Layers</a:t>
            </a:r>
          </a:p>
        </p:txBody>
      </p:sp>
      <p:pic>
        <p:nvPicPr>
          <p:cNvPr id="5" name="Content Placeholder 4" descr="Timeline&#10;&#10;Description automatically generated">
            <a:extLst>
              <a:ext uri="{FF2B5EF4-FFF2-40B4-BE49-F238E27FC236}">
                <a16:creationId xmlns:a16="http://schemas.microsoft.com/office/drawing/2014/main" id="{9830B73F-2E18-B1A9-FF8B-CBBD75269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280" y="1675227"/>
            <a:ext cx="9819439" cy="4394199"/>
          </a:xfrm>
          <a:prstGeom prst="rect">
            <a:avLst/>
          </a:prstGeom>
        </p:spPr>
      </p:pic>
    </p:spTree>
    <p:extLst>
      <p:ext uri="{BB962C8B-B14F-4D97-AF65-F5344CB8AC3E}">
        <p14:creationId xmlns:p14="http://schemas.microsoft.com/office/powerpoint/2010/main" val="233685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A8759-BB1D-0E50-C4F5-F489758B05D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Graph Representation</a:t>
            </a:r>
          </a:p>
        </p:txBody>
      </p:sp>
      <p:pic>
        <p:nvPicPr>
          <p:cNvPr id="5" name="Content Placeholder 4">
            <a:extLst>
              <a:ext uri="{FF2B5EF4-FFF2-40B4-BE49-F238E27FC236}">
                <a16:creationId xmlns:a16="http://schemas.microsoft.com/office/drawing/2014/main" id="{6C70FE08-F130-D377-3946-D4936A229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397" y="1690218"/>
            <a:ext cx="9361206" cy="4680603"/>
          </a:xfrm>
          <a:prstGeom prst="rect">
            <a:avLst/>
          </a:prstGeom>
        </p:spPr>
      </p:pic>
    </p:spTree>
    <p:extLst>
      <p:ext uri="{BB962C8B-B14F-4D97-AF65-F5344CB8AC3E}">
        <p14:creationId xmlns:p14="http://schemas.microsoft.com/office/powerpoint/2010/main" val="43927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CBEF1-8073-DD10-52E6-8006CE60D4E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Message Passing Update and Aggregate Functions</a:t>
            </a:r>
          </a:p>
        </p:txBody>
      </p:sp>
      <p:pic>
        <p:nvPicPr>
          <p:cNvPr id="9" name="Content Placeholder 8" descr="Timeline&#10;&#10;Description automatically generated">
            <a:extLst>
              <a:ext uri="{FF2B5EF4-FFF2-40B4-BE49-F238E27FC236}">
                <a16:creationId xmlns:a16="http://schemas.microsoft.com/office/drawing/2014/main" id="{284116E9-A35D-42F3-D63A-9F5195892A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713" y="1487693"/>
            <a:ext cx="10174379" cy="4525479"/>
          </a:xfrm>
        </p:spPr>
      </p:pic>
    </p:spTree>
    <p:extLst>
      <p:ext uri="{BB962C8B-B14F-4D97-AF65-F5344CB8AC3E}">
        <p14:creationId xmlns:p14="http://schemas.microsoft.com/office/powerpoint/2010/main" val="147828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A538B-77EA-6577-B9AE-4A75F39E95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Message Passing Update and Aggregate Functions</a:t>
            </a:r>
          </a:p>
        </p:txBody>
      </p:sp>
      <p:pic>
        <p:nvPicPr>
          <p:cNvPr id="5" name="Content Placeholder 4" descr="Diagram&#10;&#10;Description automatically generated with medium confidence">
            <a:extLst>
              <a:ext uri="{FF2B5EF4-FFF2-40B4-BE49-F238E27FC236}">
                <a16:creationId xmlns:a16="http://schemas.microsoft.com/office/drawing/2014/main" id="{452849D0-02C9-38F5-0E63-8370BCF09D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056804"/>
            <a:ext cx="10905066" cy="3571411"/>
          </a:xfrm>
          <a:prstGeom prst="rect">
            <a:avLst/>
          </a:prstGeom>
          <a:effectLst>
            <a:outerShdw blurRad="1270000" dist="50800" dir="5400000" algn="ctr" rotWithShape="0">
              <a:srgbClr val="000000">
                <a:alpha val="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05E3288-7979-5605-F90F-8D729565AC82}"/>
                  </a:ext>
                </a:extLst>
              </p14:cNvPr>
              <p14:cNvContentPartPr/>
              <p14:nvPr/>
            </p14:nvContentPartPr>
            <p14:xfrm>
              <a:off x="990955" y="5565944"/>
              <a:ext cx="680400" cy="20520"/>
            </p14:xfrm>
          </p:contentPart>
        </mc:Choice>
        <mc:Fallback xmlns="">
          <p:pic>
            <p:nvPicPr>
              <p:cNvPr id="6" name="Ink 5">
                <a:extLst>
                  <a:ext uri="{FF2B5EF4-FFF2-40B4-BE49-F238E27FC236}">
                    <a16:creationId xmlns:a16="http://schemas.microsoft.com/office/drawing/2014/main" id="{805E3288-7979-5605-F90F-8D729565AC82}"/>
                  </a:ext>
                </a:extLst>
              </p:cNvPr>
              <p:cNvPicPr/>
              <p:nvPr/>
            </p:nvPicPr>
            <p:blipFill>
              <a:blip r:embed="rId4"/>
              <a:stretch>
                <a:fillRect/>
              </a:stretch>
            </p:blipFill>
            <p:spPr>
              <a:xfrm>
                <a:off x="936955" y="5457944"/>
                <a:ext cx="788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293BC5C-805D-E4B8-6C0A-182AD93A40DF}"/>
                  </a:ext>
                </a:extLst>
              </p14:cNvPr>
              <p14:cNvContentPartPr/>
              <p14:nvPr/>
            </p14:nvContentPartPr>
            <p14:xfrm>
              <a:off x="959995" y="5535704"/>
              <a:ext cx="133920" cy="503280"/>
            </p14:xfrm>
          </p:contentPart>
        </mc:Choice>
        <mc:Fallback xmlns="">
          <p:pic>
            <p:nvPicPr>
              <p:cNvPr id="7" name="Ink 6">
                <a:extLst>
                  <a:ext uri="{FF2B5EF4-FFF2-40B4-BE49-F238E27FC236}">
                    <a16:creationId xmlns:a16="http://schemas.microsoft.com/office/drawing/2014/main" id="{6293BC5C-805D-E4B8-6C0A-182AD93A40DF}"/>
                  </a:ext>
                </a:extLst>
              </p:cNvPr>
              <p:cNvPicPr/>
              <p:nvPr/>
            </p:nvPicPr>
            <p:blipFill>
              <a:blip r:embed="rId6"/>
              <a:stretch>
                <a:fillRect/>
              </a:stretch>
            </p:blipFill>
            <p:spPr>
              <a:xfrm>
                <a:off x="905995" y="5428064"/>
                <a:ext cx="24156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35C330F-F3C8-51B7-74BD-130EA699E72F}"/>
                  </a:ext>
                </a:extLst>
              </p14:cNvPr>
              <p14:cNvContentPartPr/>
              <p14:nvPr/>
            </p14:nvContentPartPr>
            <p14:xfrm>
              <a:off x="685675" y="5587544"/>
              <a:ext cx="1549800" cy="18720"/>
            </p14:xfrm>
          </p:contentPart>
        </mc:Choice>
        <mc:Fallback xmlns="">
          <p:pic>
            <p:nvPicPr>
              <p:cNvPr id="8" name="Ink 7">
                <a:extLst>
                  <a:ext uri="{FF2B5EF4-FFF2-40B4-BE49-F238E27FC236}">
                    <a16:creationId xmlns:a16="http://schemas.microsoft.com/office/drawing/2014/main" id="{435C330F-F3C8-51B7-74BD-130EA699E72F}"/>
                  </a:ext>
                </a:extLst>
              </p:cNvPr>
              <p:cNvPicPr/>
              <p:nvPr/>
            </p:nvPicPr>
            <p:blipFill>
              <a:blip r:embed="rId8"/>
              <a:stretch>
                <a:fillRect/>
              </a:stretch>
            </p:blipFill>
            <p:spPr>
              <a:xfrm>
                <a:off x="631675" y="5479544"/>
                <a:ext cx="1657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5D2AC3BA-FF6F-FC96-557F-E9316CE48CCB}"/>
                  </a:ext>
                </a:extLst>
              </p14:cNvPr>
              <p14:cNvContentPartPr/>
              <p14:nvPr/>
            </p14:nvContentPartPr>
            <p14:xfrm>
              <a:off x="544195" y="4848824"/>
              <a:ext cx="11040840" cy="857160"/>
            </p14:xfrm>
          </p:contentPart>
        </mc:Choice>
        <mc:Fallback xmlns="">
          <p:pic>
            <p:nvPicPr>
              <p:cNvPr id="11" name="Ink 10">
                <a:extLst>
                  <a:ext uri="{FF2B5EF4-FFF2-40B4-BE49-F238E27FC236}">
                    <a16:creationId xmlns:a16="http://schemas.microsoft.com/office/drawing/2014/main" id="{5D2AC3BA-FF6F-FC96-557F-E9316CE48CCB}"/>
                  </a:ext>
                </a:extLst>
              </p:cNvPr>
              <p:cNvPicPr/>
              <p:nvPr/>
            </p:nvPicPr>
            <p:blipFill>
              <a:blip r:embed="rId10"/>
              <a:stretch>
                <a:fillRect/>
              </a:stretch>
            </p:blipFill>
            <p:spPr>
              <a:xfrm>
                <a:off x="481195" y="4786184"/>
                <a:ext cx="11166480" cy="982800"/>
              </a:xfrm>
              <a:prstGeom prst="rect">
                <a:avLst/>
              </a:prstGeom>
            </p:spPr>
          </p:pic>
        </mc:Fallback>
      </mc:AlternateContent>
    </p:spTree>
    <p:extLst>
      <p:ext uri="{BB962C8B-B14F-4D97-AF65-F5344CB8AC3E}">
        <p14:creationId xmlns:p14="http://schemas.microsoft.com/office/powerpoint/2010/main" val="1127194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6C3B6-EA5D-C960-E515-52285872741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GNN Overview</a:t>
            </a:r>
          </a:p>
        </p:txBody>
      </p:sp>
      <p:pic>
        <p:nvPicPr>
          <p:cNvPr id="9" name="Content Placeholder 8" descr="Graphical user interface&#10;&#10;Description automatically generated">
            <a:extLst>
              <a:ext uri="{FF2B5EF4-FFF2-40B4-BE49-F238E27FC236}">
                <a16:creationId xmlns:a16="http://schemas.microsoft.com/office/drawing/2014/main" id="{ED01D3D4-AB79-33D4-CDD6-A9C2003B65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323" y="1675227"/>
            <a:ext cx="9399354" cy="4394199"/>
          </a:xfrm>
          <a:prstGeom prst="rect">
            <a:avLst/>
          </a:prstGeom>
        </p:spPr>
      </p:pic>
    </p:spTree>
    <p:extLst>
      <p:ext uri="{BB962C8B-B14F-4D97-AF65-F5344CB8AC3E}">
        <p14:creationId xmlns:p14="http://schemas.microsoft.com/office/powerpoint/2010/main" val="250237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4BA4-D85E-27C5-2292-4898B3D16EC3}"/>
              </a:ext>
            </a:extLst>
          </p:cNvPr>
          <p:cNvSpPr>
            <a:spLocks noGrp="1"/>
          </p:cNvSpPr>
          <p:nvPr>
            <p:ph type="title"/>
          </p:nvPr>
        </p:nvSpPr>
        <p:spPr/>
        <p:txBody>
          <a:bodyPr/>
          <a:lstStyle/>
          <a:p>
            <a:r>
              <a:rPr lang="en-US" b="1" dirty="0"/>
              <a:t>Naïve</a:t>
            </a:r>
            <a:r>
              <a:rPr lang="en-US" dirty="0"/>
              <a:t> </a:t>
            </a:r>
            <a:r>
              <a:rPr lang="en-US" b="1" dirty="0"/>
              <a:t>Approaches</a:t>
            </a:r>
            <a:r>
              <a:rPr lang="en-US" dirty="0"/>
              <a:t>	</a:t>
            </a:r>
          </a:p>
        </p:txBody>
      </p:sp>
      <p:sp>
        <p:nvSpPr>
          <p:cNvPr id="3" name="Content Placeholder 2">
            <a:extLst>
              <a:ext uri="{FF2B5EF4-FFF2-40B4-BE49-F238E27FC236}">
                <a16:creationId xmlns:a16="http://schemas.microsoft.com/office/drawing/2014/main" id="{4A7D32D7-3B94-A73A-FD3B-42792D6D2CE3}"/>
              </a:ext>
            </a:extLst>
          </p:cNvPr>
          <p:cNvSpPr>
            <a:spLocks noGrp="1"/>
          </p:cNvSpPr>
          <p:nvPr>
            <p:ph idx="1"/>
          </p:nvPr>
        </p:nvSpPr>
        <p:spPr/>
        <p:txBody>
          <a:bodyPr/>
          <a:lstStyle/>
          <a:p>
            <a:pPr marL="0" indent="0">
              <a:buNone/>
            </a:pPr>
            <a:r>
              <a:rPr lang="en-US" dirty="0"/>
              <a:t>1. Simple way is to assign integers to a dictionary of words.</a:t>
            </a:r>
          </a:p>
          <a:p>
            <a:endParaRPr lang="en-US" dirty="0"/>
          </a:p>
          <a:p>
            <a:r>
              <a:rPr lang="en-US" dirty="0" err="1"/>
              <a:t>Eg</a:t>
            </a:r>
            <a:r>
              <a:rPr lang="en-US" dirty="0"/>
              <a:t>: </a:t>
            </a:r>
          </a:p>
        </p:txBody>
      </p:sp>
      <p:sp>
        <p:nvSpPr>
          <p:cNvPr id="4" name="Left Bracket 3">
            <a:extLst>
              <a:ext uri="{FF2B5EF4-FFF2-40B4-BE49-F238E27FC236}">
                <a16:creationId xmlns:a16="http://schemas.microsoft.com/office/drawing/2014/main" id="{CAD6AE6A-B371-2EC0-F934-6EA87AD99830}"/>
              </a:ext>
            </a:extLst>
          </p:cNvPr>
          <p:cNvSpPr/>
          <p:nvPr/>
        </p:nvSpPr>
        <p:spPr>
          <a:xfrm>
            <a:off x="2435290" y="2864498"/>
            <a:ext cx="317241" cy="265922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 name="Right Bracket 4">
            <a:extLst>
              <a:ext uri="{FF2B5EF4-FFF2-40B4-BE49-F238E27FC236}">
                <a16:creationId xmlns:a16="http://schemas.microsoft.com/office/drawing/2014/main" id="{9297AF9B-6831-3223-6508-A9BF5E962210}"/>
              </a:ext>
            </a:extLst>
          </p:cNvPr>
          <p:cNvSpPr/>
          <p:nvPr/>
        </p:nvSpPr>
        <p:spPr>
          <a:xfrm>
            <a:off x="3097763" y="2864498"/>
            <a:ext cx="363894" cy="265922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58096E2-2D33-D84F-090D-F27F19390DA4}"/>
              </a:ext>
            </a:extLst>
          </p:cNvPr>
          <p:cNvSpPr txBox="1"/>
          <p:nvPr/>
        </p:nvSpPr>
        <p:spPr>
          <a:xfrm>
            <a:off x="2470280" y="2971800"/>
            <a:ext cx="914400" cy="2585323"/>
          </a:xfrm>
          <a:prstGeom prst="rect">
            <a:avLst/>
          </a:prstGeom>
          <a:noFill/>
        </p:spPr>
        <p:txBody>
          <a:bodyPr wrap="square" rtlCol="0">
            <a:spAutoFit/>
          </a:bodyPr>
          <a:lstStyle/>
          <a:p>
            <a:pPr algn="ctr"/>
            <a:r>
              <a:rPr lang="en-US" dirty="0"/>
              <a:t>a</a:t>
            </a:r>
          </a:p>
          <a:p>
            <a:pPr algn="ctr"/>
            <a:r>
              <a:rPr lang="en-US" dirty="0"/>
              <a:t>able</a:t>
            </a:r>
          </a:p>
          <a:p>
            <a:pPr algn="ctr"/>
            <a:r>
              <a:rPr lang="en-US" dirty="0"/>
              <a:t>bug</a:t>
            </a:r>
          </a:p>
          <a:p>
            <a:pPr algn="ctr"/>
            <a:r>
              <a:rPr lang="en-US" dirty="0"/>
              <a:t>cat</a:t>
            </a:r>
          </a:p>
          <a:p>
            <a:pPr algn="ctr"/>
            <a:r>
              <a:rPr lang="en-US" dirty="0"/>
              <a:t>.</a:t>
            </a:r>
          </a:p>
          <a:p>
            <a:pPr algn="ctr"/>
            <a:r>
              <a:rPr lang="en-US" dirty="0"/>
              <a:t>.</a:t>
            </a:r>
          </a:p>
          <a:p>
            <a:pPr algn="ctr"/>
            <a:r>
              <a:rPr lang="en-US" dirty="0"/>
              <a:t>.</a:t>
            </a:r>
          </a:p>
          <a:p>
            <a:pPr algn="ctr"/>
            <a:r>
              <a:rPr lang="en-US" dirty="0"/>
              <a:t>.</a:t>
            </a:r>
          </a:p>
          <a:p>
            <a:pPr algn="ctr"/>
            <a:r>
              <a:rPr lang="en-US" dirty="0"/>
              <a:t>zebra</a:t>
            </a:r>
          </a:p>
        </p:txBody>
      </p:sp>
      <p:cxnSp>
        <p:nvCxnSpPr>
          <p:cNvPr id="9" name="Straight Arrow Connector 8">
            <a:extLst>
              <a:ext uri="{FF2B5EF4-FFF2-40B4-BE49-F238E27FC236}">
                <a16:creationId xmlns:a16="http://schemas.microsoft.com/office/drawing/2014/main" id="{A79FEDD0-6D78-96BD-4257-401223B5AEDE}"/>
              </a:ext>
            </a:extLst>
          </p:cNvPr>
          <p:cNvCxnSpPr/>
          <p:nvPr/>
        </p:nvCxnSpPr>
        <p:spPr>
          <a:xfrm>
            <a:off x="3097763" y="3153747"/>
            <a:ext cx="122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40076CF-2ED6-84C2-4F2D-D507BF648E5D}"/>
              </a:ext>
            </a:extLst>
          </p:cNvPr>
          <p:cNvCxnSpPr/>
          <p:nvPr/>
        </p:nvCxnSpPr>
        <p:spPr>
          <a:xfrm>
            <a:off x="3097763" y="3429000"/>
            <a:ext cx="122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2F4855-F849-8EB5-0677-57B9917619C9}"/>
              </a:ext>
            </a:extLst>
          </p:cNvPr>
          <p:cNvCxnSpPr/>
          <p:nvPr/>
        </p:nvCxnSpPr>
        <p:spPr>
          <a:xfrm>
            <a:off x="3097763" y="3750906"/>
            <a:ext cx="122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A92DFA-211A-1335-A598-405A3E50D430}"/>
              </a:ext>
            </a:extLst>
          </p:cNvPr>
          <p:cNvCxnSpPr/>
          <p:nvPr/>
        </p:nvCxnSpPr>
        <p:spPr>
          <a:xfrm>
            <a:off x="3097763" y="4001294"/>
            <a:ext cx="122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2F2AA0-52ED-28A4-1601-3AF89D352C36}"/>
              </a:ext>
            </a:extLst>
          </p:cNvPr>
          <p:cNvCxnSpPr/>
          <p:nvPr/>
        </p:nvCxnSpPr>
        <p:spPr>
          <a:xfrm>
            <a:off x="3279710" y="5337110"/>
            <a:ext cx="9750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Left Bracket 17">
            <a:extLst>
              <a:ext uri="{FF2B5EF4-FFF2-40B4-BE49-F238E27FC236}">
                <a16:creationId xmlns:a16="http://schemas.microsoft.com/office/drawing/2014/main" id="{5C60F3AB-412C-75B6-A9FD-5C0DC04C5433}"/>
              </a:ext>
            </a:extLst>
          </p:cNvPr>
          <p:cNvSpPr/>
          <p:nvPr/>
        </p:nvSpPr>
        <p:spPr>
          <a:xfrm>
            <a:off x="4665305" y="2864498"/>
            <a:ext cx="83977" cy="2659224"/>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B2A27AEF-F772-C123-6BE0-5F449C399D58}"/>
              </a:ext>
            </a:extLst>
          </p:cNvPr>
          <p:cNvSpPr/>
          <p:nvPr/>
        </p:nvSpPr>
        <p:spPr>
          <a:xfrm>
            <a:off x="5318449" y="2864498"/>
            <a:ext cx="139958" cy="2659224"/>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436A347-F2F6-1158-F17D-A1C198B46CF1}"/>
              </a:ext>
            </a:extLst>
          </p:cNvPr>
          <p:cNvSpPr txBox="1"/>
          <p:nvPr/>
        </p:nvSpPr>
        <p:spPr>
          <a:xfrm>
            <a:off x="4749282" y="2971800"/>
            <a:ext cx="652743" cy="2585323"/>
          </a:xfrm>
          <a:prstGeom prst="rect">
            <a:avLst/>
          </a:prstGeom>
          <a:noFill/>
        </p:spPr>
        <p:txBody>
          <a:bodyPr wrap="none" rtlCol="0">
            <a:spAutoFit/>
          </a:bodyPr>
          <a:lstStyle/>
          <a:p>
            <a:pPr algn="ctr"/>
            <a:r>
              <a:rPr lang="en-US" dirty="0"/>
              <a:t>1</a:t>
            </a:r>
          </a:p>
          <a:p>
            <a:pPr algn="ctr"/>
            <a:r>
              <a:rPr lang="en-US" dirty="0"/>
              <a:t>2</a:t>
            </a:r>
          </a:p>
          <a:p>
            <a:pPr algn="ctr"/>
            <a:r>
              <a:rPr lang="en-US" dirty="0"/>
              <a:t>3</a:t>
            </a:r>
          </a:p>
          <a:p>
            <a:pPr algn="ctr"/>
            <a:r>
              <a:rPr lang="en-US" dirty="0"/>
              <a:t>4</a:t>
            </a:r>
          </a:p>
          <a:p>
            <a:pPr algn="ctr"/>
            <a:r>
              <a:rPr lang="en-US" dirty="0"/>
              <a:t>.</a:t>
            </a:r>
          </a:p>
          <a:p>
            <a:pPr algn="ctr"/>
            <a:r>
              <a:rPr lang="en-US" dirty="0"/>
              <a:t>.</a:t>
            </a:r>
          </a:p>
          <a:p>
            <a:pPr algn="ctr"/>
            <a:r>
              <a:rPr lang="en-US" dirty="0"/>
              <a:t>.</a:t>
            </a:r>
          </a:p>
          <a:p>
            <a:pPr algn="ctr"/>
            <a:r>
              <a:rPr lang="en-US" dirty="0"/>
              <a:t>.</a:t>
            </a:r>
          </a:p>
          <a:p>
            <a:pPr algn="ctr"/>
            <a:r>
              <a:rPr lang="en-US" dirty="0"/>
              <a:t>1000</a:t>
            </a:r>
          </a:p>
        </p:txBody>
      </p:sp>
    </p:spTree>
    <p:extLst>
      <p:ext uri="{BB962C8B-B14F-4D97-AF65-F5344CB8AC3E}">
        <p14:creationId xmlns:p14="http://schemas.microsoft.com/office/powerpoint/2010/main" val="2020615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52669-23A1-2E94-5F00-3AE529AD1FE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Graph Attention Network</a:t>
            </a:r>
          </a:p>
        </p:txBody>
      </p:sp>
      <p:pic>
        <p:nvPicPr>
          <p:cNvPr id="5" name="Content Placeholder 4" descr="Diagram">
            <a:extLst>
              <a:ext uri="{FF2B5EF4-FFF2-40B4-BE49-F238E27FC236}">
                <a16:creationId xmlns:a16="http://schemas.microsoft.com/office/drawing/2014/main" id="{D89BB2BF-D890-0E1B-9017-65D698D9EB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210" y="1675227"/>
            <a:ext cx="9657580" cy="4394199"/>
          </a:xfrm>
          <a:prstGeom prst="rect">
            <a:avLst/>
          </a:prstGeom>
        </p:spPr>
      </p:pic>
    </p:spTree>
    <p:extLst>
      <p:ext uri="{BB962C8B-B14F-4D97-AF65-F5344CB8AC3E}">
        <p14:creationId xmlns:p14="http://schemas.microsoft.com/office/powerpoint/2010/main" val="778549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C5B48-E68F-DF20-E7AA-EE15AC22DD3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Graph Attention Network</a:t>
            </a:r>
          </a:p>
        </p:txBody>
      </p:sp>
      <p:pic>
        <p:nvPicPr>
          <p:cNvPr id="5" name="Content Placeholder 4" descr="A picture containing diagram&#10;&#10;Description automatically generated">
            <a:extLst>
              <a:ext uri="{FF2B5EF4-FFF2-40B4-BE49-F238E27FC236}">
                <a16:creationId xmlns:a16="http://schemas.microsoft.com/office/drawing/2014/main" id="{F1CCEBBB-5048-6831-88D2-6C7FE253C2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3839797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2A2465-7414-C797-2ED1-11C1AF4B1C5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Graph Attention Network</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2EDF33DA-5F28-2F7A-E797-B682D7CA4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8190" y="1825625"/>
            <a:ext cx="9355620" cy="4351338"/>
          </a:xfrm>
        </p:spPr>
      </p:pic>
    </p:spTree>
    <p:extLst>
      <p:ext uri="{BB962C8B-B14F-4D97-AF65-F5344CB8AC3E}">
        <p14:creationId xmlns:p14="http://schemas.microsoft.com/office/powerpoint/2010/main" val="1315802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64609-5C98-8B1F-81E6-9A77F0EE0CC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Graph Attention Network</a:t>
            </a:r>
          </a:p>
        </p:txBody>
      </p:sp>
      <p:pic>
        <p:nvPicPr>
          <p:cNvPr id="5" name="Content Placeholder 4" descr="Graphical user interface&#10;&#10;Description automatically generated">
            <a:extLst>
              <a:ext uri="{FF2B5EF4-FFF2-40B4-BE49-F238E27FC236}">
                <a16:creationId xmlns:a16="http://schemas.microsoft.com/office/drawing/2014/main" id="{D4A0ACC5-FE6C-4543-CBA2-9A602E1EEE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9698" y="1675227"/>
            <a:ext cx="9552604" cy="4394199"/>
          </a:xfrm>
          <a:prstGeom prst="rect">
            <a:avLst/>
          </a:prstGeom>
        </p:spPr>
      </p:pic>
    </p:spTree>
    <p:extLst>
      <p:ext uri="{BB962C8B-B14F-4D97-AF65-F5344CB8AC3E}">
        <p14:creationId xmlns:p14="http://schemas.microsoft.com/office/powerpoint/2010/main" val="207958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EC424-1D52-B44B-C736-DC4B065E7683}"/>
              </a:ext>
            </a:extLst>
          </p:cNvPr>
          <p:cNvSpPr>
            <a:spLocks noGrp="1"/>
          </p:cNvSpPr>
          <p:nvPr>
            <p:ph type="title"/>
          </p:nvPr>
        </p:nvSpPr>
        <p:spPr/>
        <p:txBody>
          <a:bodyPr/>
          <a:lstStyle/>
          <a:p>
            <a:r>
              <a:rPr lang="en-US" dirty="0"/>
              <a:t>Disadvantage</a:t>
            </a:r>
          </a:p>
        </p:txBody>
      </p:sp>
      <p:sp>
        <p:nvSpPr>
          <p:cNvPr id="3" name="Content Placeholder 2">
            <a:extLst>
              <a:ext uri="{FF2B5EF4-FFF2-40B4-BE49-F238E27FC236}">
                <a16:creationId xmlns:a16="http://schemas.microsoft.com/office/drawing/2014/main" id="{7362E6A9-658C-FFAF-C59D-BE53CE86A0F9}"/>
              </a:ext>
            </a:extLst>
          </p:cNvPr>
          <p:cNvSpPr>
            <a:spLocks noGrp="1"/>
          </p:cNvSpPr>
          <p:nvPr>
            <p:ph idx="1"/>
          </p:nvPr>
        </p:nvSpPr>
        <p:spPr/>
        <p:txBody>
          <a:bodyPr/>
          <a:lstStyle/>
          <a:p>
            <a:r>
              <a:rPr lang="en-US" dirty="0"/>
              <a:t>Sematic relation is not recorded</a:t>
            </a:r>
          </a:p>
          <a:p>
            <a:endParaRPr lang="en-US" dirty="0"/>
          </a:p>
          <a:p>
            <a:pPr marL="0" indent="0">
              <a:buNone/>
            </a:pPr>
            <a:r>
              <a:rPr lang="en-US" dirty="0" err="1"/>
              <a:t>Eg</a:t>
            </a:r>
            <a:r>
              <a:rPr lang="en-US" dirty="0"/>
              <a:t>: There is no reason for a &lt; able &lt; bug</a:t>
            </a:r>
          </a:p>
        </p:txBody>
      </p:sp>
      <p:sp>
        <p:nvSpPr>
          <p:cNvPr id="7" name="TextBox 6">
            <a:extLst>
              <a:ext uri="{FF2B5EF4-FFF2-40B4-BE49-F238E27FC236}">
                <a16:creationId xmlns:a16="http://schemas.microsoft.com/office/drawing/2014/main" id="{1AEA3A97-A5C7-7ED4-8B8D-D8AE17601508}"/>
              </a:ext>
            </a:extLst>
          </p:cNvPr>
          <p:cNvSpPr txBox="1"/>
          <p:nvPr/>
        </p:nvSpPr>
        <p:spPr>
          <a:xfrm>
            <a:off x="4511351" y="3244334"/>
            <a:ext cx="2188029" cy="369332"/>
          </a:xfrm>
          <a:prstGeom prst="rect">
            <a:avLst/>
          </a:prstGeom>
          <a:noFill/>
        </p:spPr>
        <p:txBody>
          <a:bodyPr wrap="square" rtlCol="0">
            <a:spAutoFit/>
          </a:bodyPr>
          <a:lstStyle/>
          <a:p>
            <a:pPr algn="ctr"/>
            <a:r>
              <a:rPr lang="en-US" dirty="0">
                <a:solidFill>
                  <a:schemeClr val="accent1">
                    <a:lumMod val="75000"/>
                  </a:schemeClr>
                </a:solidFill>
              </a:rPr>
              <a:t>1          2                 3  </a:t>
            </a:r>
          </a:p>
        </p:txBody>
      </p:sp>
    </p:spTree>
    <p:extLst>
      <p:ext uri="{BB962C8B-B14F-4D97-AF65-F5344CB8AC3E}">
        <p14:creationId xmlns:p14="http://schemas.microsoft.com/office/powerpoint/2010/main" val="390954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CE91-63DE-E4F1-B831-F7F817882D70}"/>
              </a:ext>
            </a:extLst>
          </p:cNvPr>
          <p:cNvSpPr>
            <a:spLocks noGrp="1"/>
          </p:cNvSpPr>
          <p:nvPr>
            <p:ph type="title"/>
          </p:nvPr>
        </p:nvSpPr>
        <p:spPr/>
        <p:txBody>
          <a:bodyPr/>
          <a:lstStyle/>
          <a:p>
            <a:r>
              <a:rPr lang="en-US" dirty="0"/>
              <a:t>Naïve Approaches</a:t>
            </a:r>
          </a:p>
        </p:txBody>
      </p:sp>
      <p:sp>
        <p:nvSpPr>
          <p:cNvPr id="3" name="Content Placeholder 2">
            <a:extLst>
              <a:ext uri="{FF2B5EF4-FFF2-40B4-BE49-F238E27FC236}">
                <a16:creationId xmlns:a16="http://schemas.microsoft.com/office/drawing/2014/main" id="{5AC6B8B4-2C41-6BBB-7EEB-B4949DE125B6}"/>
              </a:ext>
            </a:extLst>
          </p:cNvPr>
          <p:cNvSpPr>
            <a:spLocks noGrp="1"/>
          </p:cNvSpPr>
          <p:nvPr>
            <p:ph idx="1"/>
          </p:nvPr>
        </p:nvSpPr>
        <p:spPr/>
        <p:txBody>
          <a:bodyPr/>
          <a:lstStyle/>
          <a:p>
            <a:pPr marL="0" indent="0">
              <a:buNone/>
            </a:pPr>
            <a:r>
              <a:rPr lang="en-US" dirty="0"/>
              <a:t>2. Another approach is to simply use one-hot encoding for each of the words.</a:t>
            </a:r>
          </a:p>
          <a:p>
            <a:pPr marL="0" indent="0">
              <a:buNone/>
            </a:pPr>
            <a:r>
              <a:rPr lang="en-US" dirty="0" err="1"/>
              <a:t>Eg</a:t>
            </a:r>
            <a:r>
              <a:rPr lang="en-US" dirty="0"/>
              <a:t>:  a -                                 zebra -         </a:t>
            </a:r>
          </a:p>
        </p:txBody>
      </p:sp>
      <p:sp>
        <p:nvSpPr>
          <p:cNvPr id="5" name="Double Bracket 4">
            <a:extLst>
              <a:ext uri="{FF2B5EF4-FFF2-40B4-BE49-F238E27FC236}">
                <a16:creationId xmlns:a16="http://schemas.microsoft.com/office/drawing/2014/main" id="{24C9E8E5-2F5F-E948-B8DD-22B972FEC7AA}"/>
              </a:ext>
            </a:extLst>
          </p:cNvPr>
          <p:cNvSpPr/>
          <p:nvPr/>
        </p:nvSpPr>
        <p:spPr>
          <a:xfrm>
            <a:off x="2304661" y="2817845"/>
            <a:ext cx="1091682" cy="2258008"/>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B964F16-696B-1E5D-1802-626929FF9E35}"/>
              </a:ext>
            </a:extLst>
          </p:cNvPr>
          <p:cNvSpPr txBox="1"/>
          <p:nvPr/>
        </p:nvSpPr>
        <p:spPr>
          <a:xfrm>
            <a:off x="2665449" y="2817845"/>
            <a:ext cx="301686" cy="2308324"/>
          </a:xfrm>
          <a:prstGeom prst="rect">
            <a:avLst/>
          </a:prstGeom>
          <a:noFill/>
        </p:spPr>
        <p:txBody>
          <a:bodyPr wrap="none" rtlCol="0">
            <a:spAutoFit/>
          </a:bodyPr>
          <a:lstStyle/>
          <a:p>
            <a:r>
              <a:rPr lang="en-US" dirty="0"/>
              <a:t>1</a:t>
            </a:r>
          </a:p>
          <a:p>
            <a:r>
              <a:rPr lang="en-US" dirty="0"/>
              <a:t>0</a:t>
            </a:r>
          </a:p>
          <a:p>
            <a:r>
              <a:rPr lang="en-US" dirty="0"/>
              <a:t>.</a:t>
            </a:r>
          </a:p>
          <a:p>
            <a:r>
              <a:rPr lang="en-US" dirty="0"/>
              <a:t>.</a:t>
            </a:r>
          </a:p>
          <a:p>
            <a:r>
              <a:rPr lang="en-US" dirty="0"/>
              <a:t>.</a:t>
            </a:r>
          </a:p>
          <a:p>
            <a:r>
              <a:rPr lang="en-US" dirty="0"/>
              <a:t>.</a:t>
            </a:r>
          </a:p>
          <a:p>
            <a:r>
              <a:rPr lang="en-US" dirty="0"/>
              <a:t>.</a:t>
            </a:r>
          </a:p>
          <a:p>
            <a:r>
              <a:rPr lang="en-US" dirty="0"/>
              <a:t>0</a:t>
            </a:r>
          </a:p>
        </p:txBody>
      </p:sp>
      <p:sp>
        <p:nvSpPr>
          <p:cNvPr id="7" name="Double Bracket 6">
            <a:extLst>
              <a:ext uri="{FF2B5EF4-FFF2-40B4-BE49-F238E27FC236}">
                <a16:creationId xmlns:a16="http://schemas.microsoft.com/office/drawing/2014/main" id="{219A45A0-2F88-E0B1-D6A3-5D82B390E2B4}"/>
              </a:ext>
            </a:extLst>
          </p:cNvPr>
          <p:cNvSpPr/>
          <p:nvPr/>
        </p:nvSpPr>
        <p:spPr>
          <a:xfrm>
            <a:off x="5749991" y="2817845"/>
            <a:ext cx="1091682" cy="2258008"/>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C3CBA37-BF1E-763D-5747-72286A929AFA}"/>
              </a:ext>
            </a:extLst>
          </p:cNvPr>
          <p:cNvSpPr txBox="1"/>
          <p:nvPr/>
        </p:nvSpPr>
        <p:spPr>
          <a:xfrm>
            <a:off x="6096000" y="2817845"/>
            <a:ext cx="301686" cy="2308324"/>
          </a:xfrm>
          <a:prstGeom prst="rect">
            <a:avLst/>
          </a:prstGeom>
          <a:noFill/>
        </p:spPr>
        <p:txBody>
          <a:bodyPr wrap="none" rtlCol="0">
            <a:spAutoFit/>
          </a:bodyPr>
          <a:lstStyle/>
          <a:p>
            <a:r>
              <a:rPr lang="en-US" dirty="0"/>
              <a:t>0</a:t>
            </a:r>
          </a:p>
          <a:p>
            <a:r>
              <a:rPr lang="en-US" dirty="0"/>
              <a:t>0</a:t>
            </a:r>
          </a:p>
          <a:p>
            <a:r>
              <a:rPr lang="en-US" dirty="0"/>
              <a:t>.</a:t>
            </a:r>
          </a:p>
          <a:p>
            <a:r>
              <a:rPr lang="en-US" dirty="0"/>
              <a:t>.</a:t>
            </a:r>
          </a:p>
          <a:p>
            <a:r>
              <a:rPr lang="en-US" dirty="0"/>
              <a:t>.</a:t>
            </a:r>
          </a:p>
          <a:p>
            <a:r>
              <a:rPr lang="en-US" dirty="0"/>
              <a:t>.</a:t>
            </a:r>
          </a:p>
          <a:p>
            <a:r>
              <a:rPr lang="en-US" dirty="0"/>
              <a:t>.</a:t>
            </a:r>
          </a:p>
          <a:p>
            <a:r>
              <a:rPr lang="en-US" dirty="0"/>
              <a:t>1</a:t>
            </a:r>
          </a:p>
        </p:txBody>
      </p:sp>
    </p:spTree>
    <p:extLst>
      <p:ext uri="{BB962C8B-B14F-4D97-AF65-F5344CB8AC3E}">
        <p14:creationId xmlns:p14="http://schemas.microsoft.com/office/powerpoint/2010/main" val="18885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CF7F-291F-7C07-F647-A6F91D5D732B}"/>
              </a:ext>
            </a:extLst>
          </p:cNvPr>
          <p:cNvSpPr>
            <a:spLocks noGrp="1"/>
          </p:cNvSpPr>
          <p:nvPr>
            <p:ph type="title"/>
          </p:nvPr>
        </p:nvSpPr>
        <p:spPr/>
        <p:txBody>
          <a:bodyPr/>
          <a:lstStyle/>
          <a:p>
            <a:r>
              <a:rPr lang="en-US" b="1" dirty="0"/>
              <a:t>Disadvantage</a:t>
            </a:r>
          </a:p>
        </p:txBody>
      </p:sp>
      <p:sp>
        <p:nvSpPr>
          <p:cNvPr id="3" name="Content Placeholder 2">
            <a:extLst>
              <a:ext uri="{FF2B5EF4-FFF2-40B4-BE49-F238E27FC236}">
                <a16:creationId xmlns:a16="http://schemas.microsoft.com/office/drawing/2014/main" id="{8D7AE22A-05D5-DB24-216D-BD17ADF86225}"/>
              </a:ext>
            </a:extLst>
          </p:cNvPr>
          <p:cNvSpPr>
            <a:spLocks noGrp="1"/>
          </p:cNvSpPr>
          <p:nvPr>
            <p:ph idx="1"/>
          </p:nvPr>
        </p:nvSpPr>
        <p:spPr/>
        <p:txBody>
          <a:bodyPr/>
          <a:lstStyle/>
          <a:p>
            <a:r>
              <a:rPr lang="en-US" dirty="0"/>
              <a:t>It is a very simple way of encoding which has no implied ordering.</a:t>
            </a:r>
          </a:p>
          <a:p>
            <a:r>
              <a:rPr lang="en-US" dirty="0"/>
              <a:t>Lot of space and processing time.</a:t>
            </a:r>
          </a:p>
          <a:p>
            <a:r>
              <a:rPr lang="en-US" dirty="0"/>
              <a:t>No embedding meaning.</a:t>
            </a:r>
          </a:p>
        </p:txBody>
      </p:sp>
    </p:spTree>
    <p:extLst>
      <p:ext uri="{BB962C8B-B14F-4D97-AF65-F5344CB8AC3E}">
        <p14:creationId xmlns:p14="http://schemas.microsoft.com/office/powerpoint/2010/main" val="795297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2469</Words>
  <Application>Microsoft Office PowerPoint</Application>
  <PresentationFormat>Widescreen</PresentationFormat>
  <Paragraphs>257</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Cambria Math</vt:lpstr>
      <vt:lpstr>Helvetica</vt:lpstr>
      <vt:lpstr>source-serif-pro</vt:lpstr>
      <vt:lpstr>Office Theme</vt:lpstr>
      <vt:lpstr>Bag of Words</vt:lpstr>
      <vt:lpstr>Bag of Words</vt:lpstr>
      <vt:lpstr>Bag of Words</vt:lpstr>
      <vt:lpstr>Disadvantages</vt:lpstr>
      <vt:lpstr>Word Embeddings</vt:lpstr>
      <vt:lpstr>Naïve Approaches </vt:lpstr>
      <vt:lpstr>Disadvantage</vt:lpstr>
      <vt:lpstr>Naïve Approaches</vt:lpstr>
      <vt:lpstr>Disadvantage</vt:lpstr>
      <vt:lpstr> Word Vector </vt:lpstr>
      <vt:lpstr>Process of word embedding</vt:lpstr>
      <vt:lpstr>Word2Vec</vt:lpstr>
      <vt:lpstr>Word2Vec</vt:lpstr>
      <vt:lpstr>CBOW</vt:lpstr>
      <vt:lpstr>PowerPoint Presentation</vt:lpstr>
      <vt:lpstr>Skip Gram</vt:lpstr>
      <vt:lpstr>PowerPoint Presentation</vt:lpstr>
      <vt:lpstr>Which method is better?</vt:lpstr>
      <vt:lpstr>How to obtain the word vectors?</vt:lpstr>
      <vt:lpstr>Seq2Seq model</vt:lpstr>
      <vt:lpstr>Architecture</vt:lpstr>
      <vt:lpstr>Example of Machine Translation</vt:lpstr>
      <vt:lpstr>Vectorizing the Data</vt:lpstr>
      <vt:lpstr>Encoder and Decoder</vt:lpstr>
      <vt:lpstr>Working</vt:lpstr>
      <vt:lpstr>Disadvantages</vt:lpstr>
      <vt:lpstr>Attention Models</vt:lpstr>
      <vt:lpstr>Architecture</vt:lpstr>
      <vt:lpstr>Transformer</vt:lpstr>
      <vt:lpstr>Architecture</vt:lpstr>
      <vt:lpstr>Encoder Working</vt:lpstr>
      <vt:lpstr>PowerPoint Presentation</vt:lpstr>
      <vt:lpstr>PowerPoint Presentation</vt:lpstr>
      <vt:lpstr>Explanation of working</vt:lpstr>
      <vt:lpstr>Explanation of working</vt:lpstr>
      <vt:lpstr>Final Layer </vt:lpstr>
      <vt:lpstr>Bidirectional Encoder Representations from Transformers (BERT)</vt:lpstr>
      <vt:lpstr>BERT model</vt:lpstr>
      <vt:lpstr>Why BERT is a powerful language model</vt:lpstr>
      <vt:lpstr>BERT Architecture and working overview</vt:lpstr>
      <vt:lpstr>Context Learning in BERT</vt:lpstr>
      <vt:lpstr>Masked Language Model</vt:lpstr>
      <vt:lpstr>Next Sentence Prediction</vt:lpstr>
      <vt:lpstr>Fine-tuning BERT </vt:lpstr>
      <vt:lpstr>Next Sentence Prediction</vt:lpstr>
      <vt:lpstr>Graph Neural Networks</vt:lpstr>
      <vt:lpstr>Graph Embedding</vt:lpstr>
      <vt:lpstr>Random Walk</vt:lpstr>
      <vt:lpstr>Working</vt:lpstr>
      <vt:lpstr>Guided Random Walk</vt:lpstr>
      <vt:lpstr>Guided Random Walk</vt:lpstr>
      <vt:lpstr>Node2Vec</vt:lpstr>
      <vt:lpstr>Explanation</vt:lpstr>
      <vt:lpstr>Graph Neural Networks</vt:lpstr>
      <vt:lpstr>Working of Message Passing Layers</vt:lpstr>
      <vt:lpstr>Computation Graph Representation</vt:lpstr>
      <vt:lpstr>Message Passing Update and Aggregate Functions</vt:lpstr>
      <vt:lpstr>Message Passing Update and Aggregate Functions</vt:lpstr>
      <vt:lpstr>GNN Overview</vt:lpstr>
      <vt:lpstr>Graph Attention Network</vt:lpstr>
      <vt:lpstr>Graph Attention Network</vt:lpstr>
      <vt:lpstr>Graph Attention Network</vt:lpstr>
      <vt:lpstr>Graph Attention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Bag of Words</dc:title>
  <dc:creator>Aravinda Raman J</dc:creator>
  <cp:lastModifiedBy>Aravinda Raman J</cp:lastModifiedBy>
  <cp:revision>92</cp:revision>
  <dcterms:created xsi:type="dcterms:W3CDTF">2023-01-23T13:00:02Z</dcterms:created>
  <dcterms:modified xsi:type="dcterms:W3CDTF">2023-01-26T14:32:14Z</dcterms:modified>
</cp:coreProperties>
</file>